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Lst>
  <p:sldSz cy="6858000" cx="12192000"/>
  <p:notesSz cx="6858000" cy="9144000"/>
  <p:embeddedFontLst>
    <p:embeddedFont>
      <p:font typeface="Garamond"/>
      <p:regular r:id="rId80"/>
      <p:bold r:id="rId81"/>
      <p:italic r:id="rId82"/>
      <p:boldItalic r:id="rId83"/>
    </p:embeddedFont>
    <p:embeddedFont>
      <p:font typeface="Arial Narrow"/>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8" roundtripDataSignature="AMtx7miQjUn4f9D80z0AXTX49s3tbW8z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FED3CC-ACE9-4055-8279-C8EB264A497E}">
  <a:tblStyle styleId="{76FED3CC-ACE9-4055-8279-C8EB264A497E}" styleName="Table_0">
    <a:wholeTbl>
      <a:tcTxStyle b="off" i="off">
        <a:font>
          <a:latin typeface="Garamond"/>
          <a:ea typeface="Garamond"/>
          <a:cs typeface="Garamond"/>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Garamond"/>
          <a:ea typeface="Garamond"/>
          <a:cs typeface="Garamond"/>
        </a:font>
        <a:schemeClr val="lt1"/>
      </a:tcTxStyle>
      <a:tcStyle>
        <a:fill>
          <a:solidFill>
            <a:schemeClr val="accent1"/>
          </a:solidFill>
        </a:fill>
      </a:tcStyle>
    </a:lastCol>
    <a:firstCol>
      <a:tcTxStyle b="on" i="off">
        <a:font>
          <a:latin typeface="Garamond"/>
          <a:ea typeface="Garamond"/>
          <a:cs typeface="Garamond"/>
        </a:font>
        <a:schemeClr val="lt1"/>
      </a:tcTxStyle>
      <a:tcStyle>
        <a:fill>
          <a:solidFill>
            <a:schemeClr val="accent1"/>
          </a:solidFill>
        </a:fill>
      </a:tcStyle>
    </a:firstCol>
    <a:lastRow>
      <a:tcTxStyle b="on" i="off">
        <a:font>
          <a:latin typeface="Garamond"/>
          <a:ea typeface="Garamond"/>
          <a:cs typeface="Garamond"/>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Garamond"/>
          <a:ea typeface="Garamond"/>
          <a:cs typeface="Garamond"/>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F1402266-B58A-4E7D-98BD-1EA733F5661F}" styleName="Table_1">
    <a:wholeTbl>
      <a:tcTxStyle b="off" i="off">
        <a:font>
          <a:latin typeface="Garamond"/>
          <a:ea typeface="Garamond"/>
          <a:cs typeface="Garamond"/>
        </a:font>
        <a:schemeClr val="dk1"/>
      </a:tcTxStyle>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tcBdr>
      </a:tcStyle>
    </a:band1H>
    <a:band2H>
      <a:tcTxStyle/>
    </a:band2H>
    <a:band1V>
      <a:tcTxStyle/>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cBdr>
      </a:tcStyle>
    </a:band1V>
    <a:band2V>
      <a:tcTxStyle/>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5"/>
              </a:solidFill>
              <a:prstDash val="solid"/>
              <a:round/>
              <a:headEnd len="sm" w="sm" type="none"/>
              <a:tailEnd len="sm" w="sm" type="none"/>
            </a:ln>
          </a:top>
        </a:tcBdr>
      </a:tcStyle>
    </a:lastRow>
    <a:seCell>
      <a:tcTxStyle/>
    </a:seCell>
    <a:swCell>
      <a:tcTxStyle/>
    </a:swCell>
    <a:firstRow>
      <a:tcTxStyle b="on" i="off">
        <a:font>
          <a:latin typeface="Garamond"/>
          <a:ea typeface="Garamond"/>
          <a:cs typeface="Garamond"/>
        </a:font>
        <a:schemeClr val="lt1"/>
      </a:tcTxStyle>
      <a:tcStyle>
        <a:fill>
          <a:solidFill>
            <a:schemeClr val="accent5"/>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ArialNarrow-regular.fntdata"/><Relationship Id="rId83" Type="http://schemas.openxmlformats.org/officeDocument/2006/relationships/font" Target="fonts/Garamond-boldItalic.fntdata"/><Relationship Id="rId42" Type="http://schemas.openxmlformats.org/officeDocument/2006/relationships/slide" Target="slides/slide36.xml"/><Relationship Id="rId86" Type="http://schemas.openxmlformats.org/officeDocument/2006/relationships/font" Target="fonts/ArialNarrow-italic.fntdata"/><Relationship Id="rId41" Type="http://schemas.openxmlformats.org/officeDocument/2006/relationships/slide" Target="slides/slide35.xml"/><Relationship Id="rId85" Type="http://schemas.openxmlformats.org/officeDocument/2006/relationships/font" Target="fonts/ArialNarrow-bold.fntdata"/><Relationship Id="rId44" Type="http://schemas.openxmlformats.org/officeDocument/2006/relationships/slide" Target="slides/slide38.xml"/><Relationship Id="rId88" Type="http://customschemas.google.com/relationships/presentationmetadata" Target="metadata"/><Relationship Id="rId43" Type="http://schemas.openxmlformats.org/officeDocument/2006/relationships/slide" Target="slides/slide37.xml"/><Relationship Id="rId87" Type="http://schemas.openxmlformats.org/officeDocument/2006/relationships/font" Target="fonts/ArialNarrow-bold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Garamond-regular.fntdata"/><Relationship Id="rId82" Type="http://schemas.openxmlformats.org/officeDocument/2006/relationships/font" Target="fonts/Garamond-italic.fntdata"/><Relationship Id="rId81" Type="http://schemas.openxmlformats.org/officeDocument/2006/relationships/font" Target="fonts/Garamond-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1" i="0" lang="en-US" sz="1800" u="none" strike="noStrike">
                <a:solidFill>
                  <a:srgbClr val="000000"/>
                </a:solidFill>
                <a:latin typeface="Arial"/>
                <a:ea typeface="Arial"/>
                <a:cs typeface="Arial"/>
                <a:sym typeface="Arial"/>
              </a:rPr>
              <a:t>Complete blood count (CBC) –</a:t>
            </a:r>
            <a:endParaRPr b="0" i="0" sz="1800" u="none" strike="noStrike">
              <a:latin typeface="Arial"/>
              <a:ea typeface="Arial"/>
              <a:cs typeface="Arial"/>
              <a:sym typeface="Arial"/>
            </a:endParaRPr>
          </a:p>
          <a:p>
            <a:pPr indent="0" lvl="0" marL="0" rtl="0" algn="just">
              <a:spcBef>
                <a:spcPts val="0"/>
              </a:spcBef>
              <a:spcAft>
                <a:spcPts val="0"/>
              </a:spcAft>
              <a:buNone/>
            </a:pPr>
            <a:r>
              <a:t/>
            </a:r>
            <a:endParaRPr b="0" i="0" sz="1800" u="none" strike="noStrike">
              <a:latin typeface="Arial"/>
              <a:ea typeface="Arial"/>
              <a:cs typeface="Arial"/>
              <a:sym typeface="Arial"/>
            </a:endParaRPr>
          </a:p>
          <a:p>
            <a:pPr indent="-285750" lvl="0" marL="285750" rtl="0" algn="just">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CBC results may reveal anemia, as in sickle cell disease (patients with anemia, particularly those older than 60 years, should also be evaluated for multiple </a:t>
            </a:r>
            <a:endParaRPr/>
          </a:p>
          <a:p>
            <a:pPr indent="0" lvl="0" marL="0" rtl="0" algn="just">
              <a:spcBef>
                <a:spcPts val="0"/>
              </a:spcBef>
              <a:spcAft>
                <a:spcPts val="0"/>
              </a:spcAft>
              <a:buNone/>
            </a:pPr>
            <a:r>
              <a:t/>
            </a:r>
            <a:endParaRPr b="0" i="0" sz="1800" u="none" strike="noStrike">
              <a:latin typeface="Arial"/>
              <a:ea typeface="Arial"/>
              <a:cs typeface="Arial"/>
              <a:sym typeface="Arial"/>
            </a:endParaRPr>
          </a:p>
          <a:p>
            <a:pPr indent="0" lvl="0" marL="0" rtl="0" algn="just">
              <a:spcBef>
                <a:spcPts val="0"/>
              </a:spcBef>
              <a:spcAft>
                <a:spcPts val="0"/>
              </a:spcAft>
              <a:buNone/>
            </a:pPr>
            <a:r>
              <a:rPr b="1" i="0" lang="en-US" sz="1800" u="none" strike="noStrike">
                <a:solidFill>
                  <a:srgbClr val="000000"/>
                </a:solidFill>
                <a:latin typeface="Arial"/>
                <a:ea typeface="Arial"/>
                <a:cs typeface="Arial"/>
                <a:sym typeface="Arial"/>
              </a:rPr>
              <a:t>Serum chemistry levels-</a:t>
            </a:r>
            <a:endParaRPr b="0" i="0" sz="1800" u="none" strike="noStrike">
              <a:latin typeface="Arial"/>
              <a:ea typeface="Arial"/>
              <a:cs typeface="Arial"/>
              <a:sym typeface="Arial"/>
            </a:endParaRPr>
          </a:p>
          <a:p>
            <a:pPr indent="0" lvl="0" marL="0" rtl="0" algn="just">
              <a:spcBef>
                <a:spcPts val="0"/>
              </a:spcBef>
              <a:spcAft>
                <a:spcPts val="0"/>
              </a:spcAft>
              <a:buNone/>
            </a:pPr>
            <a:r>
              <a:t/>
            </a:r>
            <a:endParaRPr b="0" i="0" sz="1800" u="none" strike="noStrike">
              <a:latin typeface="Arial"/>
              <a:ea typeface="Arial"/>
              <a:cs typeface="Arial"/>
              <a:sym typeface="Arial"/>
            </a:endParaRPr>
          </a:p>
          <a:p>
            <a:pPr indent="-285750" lvl="0" marL="285750" rtl="0" algn="just">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Calcium levels can reflect underlying disease states (eg, severe hypercalcemia may reflect underlying malignancy or hyperparathyroidism; hypocalcemia can contribute to osteoporosis) </a:t>
            </a:r>
            <a:endParaRPr/>
          </a:p>
          <a:p>
            <a:pPr indent="-285750" lvl="0" marL="285750" rtl="0" algn="just">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Levels of serum calcium, phosphate, and alkaline phosphatase are usually normal in persons with primary osteoporosis, although alkaline phosphatase levels may be elevated for several months after a fracture </a:t>
            </a:r>
            <a:endParaRPr/>
          </a:p>
          <a:p>
            <a:pPr indent="-285750" lvl="0" marL="285750" rtl="0" algn="just">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Levels of serum calcium, phosphate, and alkaline phosphatase may be obtained to assess osteomalacia </a:t>
            </a:r>
            <a:endParaRPr/>
          </a:p>
          <a:p>
            <a:pPr indent="-285750" lvl="0" marL="285750" rtl="0" algn="just">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Creatinine levels may decrease with increasing parathyroid hormone (PTH) levels or may be elevated in patients with multiple myeloma </a:t>
            </a:r>
            <a:endParaRPr/>
          </a:p>
          <a:p>
            <a:pPr indent="-285750" lvl="0" marL="285750" rtl="0" algn="just">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Creatinine levels are also used to estimate creatinine clearance, which may indicate reduced renal function in elderly patients </a:t>
            </a:r>
            <a:endParaRPr/>
          </a:p>
          <a:p>
            <a:pPr indent="-285750" lvl="0" marL="285750" rtl="0" algn="just">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Magnesium is very important in calcium homeostasis[118] ; decreased levels of magnesium may affect calcium absorption and metabolism 	</a:t>
            </a:r>
            <a:endParaRPr b="0" i="0" sz="1800" u="none" strike="noStrike">
              <a:latin typeface="Arial"/>
              <a:ea typeface="Arial"/>
              <a:cs typeface="Arial"/>
              <a:sym typeface="Arial"/>
            </a:endParaRPr>
          </a:p>
          <a:p>
            <a:pPr indent="0" lvl="0" marL="0" rtl="0" algn="just">
              <a:spcBef>
                <a:spcPts val="0"/>
              </a:spcBef>
              <a:spcAft>
                <a:spcPts val="0"/>
              </a:spcAft>
              <a:buNone/>
            </a:pPr>
            <a:r>
              <a:t/>
            </a:r>
            <a:endParaRPr b="0" i="0" sz="1800" u="none" strike="noStrike">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1" i="0" lang="en-US" sz="1800" u="none" strike="noStrike">
                <a:solidFill>
                  <a:srgbClr val="000000"/>
                </a:solidFill>
                <a:latin typeface="Arial"/>
                <a:ea typeface="Arial"/>
                <a:cs typeface="Arial"/>
                <a:sym typeface="Arial"/>
              </a:rPr>
              <a:t>Liver function tests </a:t>
            </a:r>
            <a:endParaRPr b="0" i="0" sz="1800" u="none" strike="noStrike">
              <a:latin typeface="Arial"/>
              <a:ea typeface="Arial"/>
              <a:cs typeface="Arial"/>
              <a:sym typeface="Arial"/>
            </a:endParaRPr>
          </a:p>
          <a:p>
            <a:pPr indent="0" lvl="0" marL="0" rtl="0" algn="just">
              <a:spcBef>
                <a:spcPts val="0"/>
              </a:spcBef>
              <a:spcAft>
                <a:spcPts val="0"/>
              </a:spcAft>
              <a:buNone/>
            </a:pPr>
            <a:r>
              <a:t/>
            </a:r>
            <a:endParaRPr b="0" i="0" sz="1800" u="none" strike="noStrike">
              <a:latin typeface="Arial"/>
              <a:ea typeface="Arial"/>
              <a:cs typeface="Arial"/>
              <a:sym typeface="Arial"/>
            </a:endParaRPr>
          </a:p>
          <a:p>
            <a:pPr indent="-285750" lvl="0" marL="285750" rtl="0" algn="just">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Increased levels of alanine aminotransferase (ALT), aspartate aminotransferase (AST), gamma-glutamyl transferase (GGT), bilirubin, and alkaline phosphatase may indicate alcohol abuse </a:t>
            </a:r>
            <a:endParaRPr/>
          </a:p>
          <a:p>
            <a:pPr indent="-285750" lvl="0" marL="285750" rtl="0" algn="just">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An elevated level of alkaline phosphatase in combination with normal calcium, phosphate, and aminotransferase should prompt consideration of Paget disease</a:t>
            </a:r>
            <a:endParaRPr b="0" i="0" sz="1800" u="none" strike="noStrike">
              <a:latin typeface="Arial"/>
              <a:ea typeface="Arial"/>
              <a:cs typeface="Arial"/>
              <a:sym typeface="Arial"/>
            </a:endParaRPr>
          </a:p>
          <a:p>
            <a:pPr indent="0" lvl="0" marL="0" rtl="0" algn="just">
              <a:spcBef>
                <a:spcPts val="0"/>
              </a:spcBef>
              <a:spcAft>
                <a:spcPts val="0"/>
              </a:spcAft>
              <a:buNone/>
            </a:pPr>
            <a:r>
              <a:t/>
            </a:r>
            <a:endParaRPr b="0" i="0" sz="1800" u="none" strike="noStrike">
              <a:latin typeface="Arial"/>
              <a:ea typeface="Arial"/>
              <a:cs typeface="Arial"/>
              <a:sym typeface="Arial"/>
            </a:endParaRPr>
          </a:p>
          <a:p>
            <a:pPr indent="0" lvl="0" marL="0" rtl="0" algn="just">
              <a:spcBef>
                <a:spcPts val="0"/>
              </a:spcBef>
              <a:spcAft>
                <a:spcPts val="0"/>
              </a:spcAft>
              <a:buNone/>
            </a:pPr>
            <a:r>
              <a:rPr b="1" i="0" lang="en-US" sz="1800" u="none" strike="noStrike">
                <a:solidFill>
                  <a:srgbClr val="000000"/>
                </a:solidFill>
                <a:latin typeface="Arial"/>
                <a:ea typeface="Arial"/>
                <a:cs typeface="Arial"/>
                <a:sym typeface="Arial"/>
              </a:rPr>
              <a:t>Thyroid-stimulating hormone (TSH) level 	</a:t>
            </a:r>
            <a:endParaRPr b="0" i="0" sz="1800" u="none" strike="noStrike">
              <a:latin typeface="Arial"/>
              <a:ea typeface="Arial"/>
              <a:cs typeface="Arial"/>
              <a:sym typeface="Arial"/>
            </a:endParaRPr>
          </a:p>
          <a:p>
            <a:pPr indent="0" lvl="0" marL="0" rtl="0" algn="just">
              <a:spcBef>
                <a:spcPts val="0"/>
              </a:spcBef>
              <a:spcAft>
                <a:spcPts val="0"/>
              </a:spcAft>
              <a:buNone/>
            </a:pPr>
            <a:r>
              <a:t/>
            </a:r>
            <a:endParaRPr b="0" i="0" sz="1800" u="none" strike="noStrike">
              <a:latin typeface="Arial"/>
              <a:ea typeface="Arial"/>
              <a:cs typeface="Arial"/>
              <a:sym typeface="Arial"/>
            </a:endParaRPr>
          </a:p>
          <a:p>
            <a:pPr indent="-285750" lvl="0" marL="285750" rtl="0" algn="just">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Thyroid dysfunction has been associated with osteoporosis and should therefore be ruled out</a:t>
            </a:r>
            <a:endParaRPr b="0" i="0" sz="1800" u="none" strike="noStrike">
              <a:latin typeface="Arial"/>
              <a:ea typeface="Arial"/>
              <a:cs typeface="Arial"/>
              <a:sym typeface="Arial"/>
            </a:endParaRPr>
          </a:p>
          <a:p>
            <a:pPr indent="0" lvl="0" marL="0" rtl="0" algn="just">
              <a:spcBef>
                <a:spcPts val="0"/>
              </a:spcBef>
              <a:spcAft>
                <a:spcPts val="0"/>
              </a:spcAft>
              <a:buNone/>
            </a:pPr>
            <a:r>
              <a:t/>
            </a:r>
            <a:endParaRPr b="0" i="0" sz="1800" u="none" strike="noStrike">
              <a:latin typeface="Arial"/>
              <a:ea typeface="Arial"/>
              <a:cs typeface="Arial"/>
              <a:sym typeface="Arial"/>
            </a:endParaRPr>
          </a:p>
          <a:p>
            <a:pPr indent="0" lvl="0" marL="0" rtl="0" algn="just">
              <a:spcBef>
                <a:spcPts val="0"/>
              </a:spcBef>
              <a:spcAft>
                <a:spcPts val="0"/>
              </a:spcAft>
              <a:buNone/>
            </a:pPr>
            <a:r>
              <a:rPr b="1" i="0" lang="en-US" sz="1800" u="none" strike="noStrike">
                <a:solidFill>
                  <a:srgbClr val="000000"/>
                </a:solidFill>
                <a:latin typeface="Arial"/>
                <a:ea typeface="Arial"/>
                <a:cs typeface="Arial"/>
                <a:sym typeface="Arial"/>
              </a:rPr>
              <a:t>25- Hydroxyvitamin D level 	</a:t>
            </a:r>
            <a:endParaRPr b="0" i="0" sz="1800" u="none" strike="noStrike">
              <a:latin typeface="Arial"/>
              <a:ea typeface="Arial"/>
              <a:cs typeface="Arial"/>
              <a:sym typeface="Arial"/>
            </a:endParaRPr>
          </a:p>
          <a:p>
            <a:pPr indent="-171450" lvl="0" marL="285750" rtl="0" algn="just">
              <a:spcBef>
                <a:spcPts val="0"/>
              </a:spcBef>
              <a:spcAft>
                <a:spcPts val="0"/>
              </a:spcAft>
              <a:buClr>
                <a:schemeClr val="dk1"/>
              </a:buClr>
              <a:buSzPts val="1800"/>
              <a:buFont typeface="Arial"/>
              <a:buNone/>
            </a:pPr>
            <a:r>
              <a:t/>
            </a:r>
            <a:endParaRPr b="0" i="0" sz="1800" u="none" strike="noStrike">
              <a:latin typeface="Arial"/>
              <a:ea typeface="Arial"/>
              <a:cs typeface="Arial"/>
              <a:sym typeface="Arial"/>
            </a:endParaRPr>
          </a:p>
          <a:p>
            <a:pPr indent="-285750" lvl="0" marL="285750" rtl="0" algn="just">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This test assesses for vitamin D insufficiency; inadequate vitamin D levels can predispose persons to osteoporosis through a mechanism of secondary hyperparathyroidism </a:t>
            </a:r>
            <a:endParaRPr/>
          </a:p>
          <a:p>
            <a:pPr indent="-285750" lvl="0" marL="285750" rtl="0" algn="just">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If vitamin D insufficiency and bone pain are present, consider the alternative diagnosis of osteomalacia 	</a:t>
            </a:r>
            <a:endParaRPr/>
          </a:p>
          <a:p>
            <a:pPr indent="-171450" lvl="0" marL="285750" rtl="0" algn="just">
              <a:spcBef>
                <a:spcPts val="0"/>
              </a:spcBef>
              <a:spcAft>
                <a:spcPts val="0"/>
              </a:spcAft>
              <a:buClr>
                <a:schemeClr val="dk1"/>
              </a:buClr>
              <a:buSzPts val="1800"/>
              <a:buFont typeface="Arial"/>
              <a:buNone/>
            </a:pPr>
            <a:r>
              <a:t/>
            </a:r>
            <a:endParaRPr b="0" i="0" sz="1800" u="none" strike="noStrike">
              <a:solidFill>
                <a:srgbClr val="000000"/>
              </a:solidFill>
              <a:latin typeface="Arial"/>
              <a:ea typeface="Arial"/>
              <a:cs typeface="Arial"/>
              <a:sym typeface="Arial"/>
            </a:endParaRPr>
          </a:p>
          <a:p>
            <a:pPr indent="0" lvl="0" marL="0" rtl="0" algn="just">
              <a:spcBef>
                <a:spcPts val="0"/>
              </a:spcBef>
              <a:spcAft>
                <a:spcPts val="0"/>
              </a:spcAft>
              <a:buClr>
                <a:schemeClr val="dk1"/>
              </a:buClr>
              <a:buSzPts val="1800"/>
              <a:buFont typeface="Calibri"/>
              <a:buNone/>
            </a:pPr>
            <a:r>
              <a:rPr b="1" i="1" lang="en-US" sz="1800"/>
              <a:t>Tests for Secondary Causes of Osteoporosis</a:t>
            </a:r>
            <a:endParaRPr/>
          </a:p>
          <a:p>
            <a:pPr indent="0" lvl="0" marL="0" rtl="0" algn="just">
              <a:spcBef>
                <a:spcPts val="0"/>
              </a:spcBef>
              <a:spcAft>
                <a:spcPts val="0"/>
              </a:spcAft>
              <a:buNone/>
            </a:pPr>
            <a:r>
              <a:rPr b="1" lang="en-US" sz="1800"/>
              <a:t>24-Hour urine calcium level</a:t>
            </a:r>
            <a:endParaRPr/>
          </a:p>
          <a:p>
            <a:pPr indent="-285750" lvl="0" marL="28575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This study assesses for hypercalciuria and hypocalciuria 	</a:t>
            </a:r>
            <a:endParaRPr b="1" sz="1800"/>
          </a:p>
          <a:p>
            <a:pPr indent="0" lvl="0" marL="0" rtl="0" algn="just">
              <a:spcBef>
                <a:spcPts val="0"/>
              </a:spcBef>
              <a:spcAft>
                <a:spcPts val="0"/>
              </a:spcAft>
              <a:buNone/>
            </a:pPr>
            <a:r>
              <a:rPr b="1" lang="en-US" sz="1800"/>
              <a:t>Parathyroid hormone (PTH) level</a:t>
            </a:r>
            <a:endParaRPr b="0" i="0" sz="1800" u="none" strike="noStrike">
              <a:latin typeface="Arial"/>
              <a:ea typeface="Arial"/>
              <a:cs typeface="Arial"/>
              <a:sym typeface="Arial"/>
            </a:endParaRPr>
          </a:p>
          <a:p>
            <a:pPr indent="-285750" lvl="0" marL="28575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An intact PTH result is essential in ruling out hyperparathyroidism; an elevated PTH level may be present in benign familial hypocalciuric hypercalcemia 	</a:t>
            </a:r>
            <a:endParaRPr/>
          </a:p>
          <a:p>
            <a:pPr indent="0" lvl="0" marL="0" rtl="0" algn="just">
              <a:spcBef>
                <a:spcPts val="0"/>
              </a:spcBef>
              <a:spcAft>
                <a:spcPts val="0"/>
              </a:spcAft>
              <a:buNone/>
            </a:pPr>
            <a:r>
              <a:t/>
            </a:r>
            <a:endParaRPr b="1" sz="1800"/>
          </a:p>
          <a:p>
            <a:pPr indent="0" lvl="0" marL="0" rtl="0" algn="just">
              <a:spcBef>
                <a:spcPts val="0"/>
              </a:spcBef>
              <a:spcAft>
                <a:spcPts val="0"/>
              </a:spcAft>
              <a:buNone/>
            </a:pPr>
            <a:r>
              <a:rPr b="1" lang="en-US" sz="1800"/>
              <a:t>Thyrotropin level (if on thyroid replacement)</a:t>
            </a:r>
            <a:endParaRPr/>
          </a:p>
          <a:p>
            <a:pPr indent="-285750" lvl="0" marL="28575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Experts are divided on whether to include thyrotropin testing, regardless of a history of thyroid disease or replacement; however, one study showed reduced femoral neck bone mineral density (BMD) in women with subclinical hypothyroidism and hyperthyroidism[	</a:t>
            </a:r>
            <a:endParaRPr/>
          </a:p>
          <a:p>
            <a:pPr indent="0" lvl="0" marL="0" rtl="0" algn="just">
              <a:spcBef>
                <a:spcPts val="0"/>
              </a:spcBef>
              <a:spcAft>
                <a:spcPts val="0"/>
              </a:spcAft>
              <a:buNone/>
            </a:pPr>
            <a:r>
              <a:t/>
            </a:r>
            <a:endParaRPr b="1" sz="1800"/>
          </a:p>
          <a:p>
            <a:pPr indent="0" lvl="0" marL="0" rtl="0" algn="just">
              <a:spcBef>
                <a:spcPts val="0"/>
              </a:spcBef>
              <a:spcAft>
                <a:spcPts val="0"/>
              </a:spcAft>
              <a:buNone/>
            </a:pPr>
            <a:r>
              <a:rPr b="1" lang="en-US" sz="1800"/>
              <a:t>Testosterone and gonadotropin levels in younger men with low bone densities</a:t>
            </a:r>
            <a:endParaRPr/>
          </a:p>
          <a:p>
            <a:pPr indent="-285750" lvl="0" marL="285750" rtl="0" algn="just">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These tests may help evaluate a sex hormone deficiency as a secondary cause of osteoporosis 	</a:t>
            </a:r>
            <a:endParaRPr/>
          </a:p>
          <a:p>
            <a:pPr indent="0" lvl="0" marL="0" rtl="0" algn="just">
              <a:spcBef>
                <a:spcPts val="0"/>
              </a:spcBef>
              <a:spcAft>
                <a:spcPts val="0"/>
              </a:spcAft>
              <a:buNone/>
            </a:pPr>
            <a:r>
              <a:t/>
            </a:r>
            <a:endParaRPr b="1" sz="1800"/>
          </a:p>
          <a:p>
            <a:pPr indent="0" lvl="0" marL="0" rtl="0" algn="just">
              <a:spcBef>
                <a:spcPts val="0"/>
              </a:spcBef>
              <a:spcAft>
                <a:spcPts val="0"/>
              </a:spcAft>
              <a:buNone/>
            </a:pPr>
            <a:r>
              <a:rPr b="1" lang="en-US" sz="1800"/>
              <a:t>Bone marrow biopsy</a:t>
            </a:r>
            <a:endParaRPr b="1" sz="1800"/>
          </a:p>
          <a:p>
            <a:pPr indent="0" lvl="0" marL="0" rtl="0" algn="l">
              <a:spcBef>
                <a:spcPts val="0"/>
              </a:spcBef>
              <a:spcAft>
                <a:spcPts val="0"/>
              </a:spcAft>
              <a:buNone/>
            </a:pPr>
            <a:r>
              <a:t/>
            </a:r>
            <a:endParaRPr b="0" i="0" sz="1800" u="none" strike="noStrike">
              <a:latin typeface="Arial"/>
              <a:ea typeface="Arial"/>
              <a:cs typeface="Arial"/>
              <a:sym typeface="Arial"/>
            </a:endParaRPr>
          </a:p>
          <a:p>
            <a:pPr indent="-285750" lvl="0" marL="28575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This study is obtained when a hematologic disorder is suspected 	</a:t>
            </a:r>
            <a:endParaRPr/>
          </a:p>
          <a:p>
            <a:pPr indent="0" lvl="0" marL="0" marR="0" rtl="0" algn="just">
              <a:lnSpc>
                <a:spcPct val="100000"/>
              </a:lnSpc>
              <a:spcBef>
                <a:spcPts val="0"/>
              </a:spcBef>
              <a:spcAft>
                <a:spcPts val="0"/>
              </a:spcAft>
              <a:buClr>
                <a:schemeClr val="dk1"/>
              </a:buClr>
              <a:buSzPts val="1800"/>
              <a:buFont typeface="Calibri"/>
              <a:buNone/>
            </a:pPr>
            <a:r>
              <a:t/>
            </a:r>
            <a:endParaRPr b="1" i="0" sz="1800" u="none" strike="noStrike">
              <a:solidFill>
                <a:srgbClr val="000000"/>
              </a:solidFill>
              <a:latin typeface="Arial"/>
              <a:ea typeface="Arial"/>
              <a:cs typeface="Arial"/>
              <a:sym typeface="Arial"/>
            </a:endParaRPr>
          </a:p>
          <a:p>
            <a:pPr indent="0" lvl="0" marL="0" rtl="0" algn="just">
              <a:spcBef>
                <a:spcPts val="0"/>
              </a:spcBef>
              <a:spcAft>
                <a:spcPts val="0"/>
              </a:spcAft>
              <a:buNone/>
            </a:pPr>
            <a:r>
              <a:t/>
            </a:r>
            <a:endParaRPr b="0" i="0" sz="1800" u="none" strike="noStrike">
              <a:latin typeface="Arial"/>
              <a:ea typeface="Arial"/>
              <a:cs typeface="Arial"/>
              <a:sym typeface="Arial"/>
            </a:endParaRPr>
          </a:p>
          <a:p>
            <a:pPr indent="0" lvl="0" marL="0" rtl="0" algn="just">
              <a:spcBef>
                <a:spcPts val="0"/>
              </a:spcBef>
              <a:spcAft>
                <a:spcPts val="0"/>
              </a:spcAft>
              <a:buClr>
                <a:schemeClr val="dk1"/>
              </a:buClr>
              <a:buSzPts val="1800"/>
              <a:buFont typeface="Arial"/>
              <a:buNone/>
            </a:pPr>
            <a:r>
              <a:t/>
            </a:r>
            <a:endParaRPr b="0" i="0" sz="1800" u="none" strike="noStrike">
              <a:solidFill>
                <a:srgbClr val="000000"/>
              </a:solidFill>
              <a:latin typeface="Arial"/>
              <a:ea typeface="Arial"/>
              <a:cs typeface="Arial"/>
              <a:sym typeface="Arial"/>
            </a:endParaRPr>
          </a:p>
          <a:p>
            <a:pPr indent="0" lvl="0" marL="0" rtl="0" algn="just">
              <a:spcBef>
                <a:spcPts val="0"/>
              </a:spcBef>
              <a:spcAft>
                <a:spcPts val="0"/>
              </a:spcAft>
              <a:buNone/>
            </a:pPr>
            <a:r>
              <a:t/>
            </a:r>
            <a:endParaRPr b="1" i="0" sz="1800" u="none" strike="noStrike">
              <a:solidFill>
                <a:srgbClr val="000000"/>
              </a:solidFill>
              <a:latin typeface="Arial"/>
              <a:ea typeface="Arial"/>
              <a:cs typeface="Arial"/>
              <a:sym typeface="Arial"/>
            </a:endParaRPr>
          </a:p>
          <a:p>
            <a:pPr indent="0" lvl="0" marL="0" rtl="0" algn="just">
              <a:spcBef>
                <a:spcPts val="0"/>
              </a:spcBef>
              <a:spcAft>
                <a:spcPts val="0"/>
              </a:spcAft>
              <a:buNone/>
            </a:pPr>
            <a:r>
              <a:t/>
            </a:r>
            <a:endParaRPr/>
          </a:p>
        </p:txBody>
      </p:sp>
      <p:sp>
        <p:nvSpPr>
          <p:cNvPr id="278" name="Google Shape;278;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latin typeface="Times"/>
                <a:ea typeface="Times"/>
                <a:cs typeface="Times"/>
                <a:sym typeface="Times"/>
              </a:rPr>
              <a:t>Intern Med 56: 3271-3276, 2017</a:t>
            </a:r>
            <a:endParaRPr/>
          </a:p>
        </p:txBody>
      </p:sp>
      <p:sp>
        <p:nvSpPr>
          <p:cNvPr id="310" name="Google Shape;310;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202124"/>
                </a:solidFill>
                <a:latin typeface="arial"/>
                <a:ea typeface="arial"/>
                <a:cs typeface="arial"/>
                <a:sym typeface="arial"/>
              </a:rPr>
              <a:t>A Z-score </a:t>
            </a:r>
            <a:r>
              <a:rPr b="1" i="0" lang="en-US">
                <a:solidFill>
                  <a:srgbClr val="202124"/>
                </a:solidFill>
                <a:latin typeface="arial"/>
                <a:ea typeface="arial"/>
                <a:cs typeface="arial"/>
                <a:sym typeface="arial"/>
              </a:rPr>
              <a:t>compares your bone density to the average values for a person of your same age and gender</a:t>
            </a:r>
            <a:r>
              <a:rPr b="0" i="0" lang="en-US">
                <a:solidFill>
                  <a:srgbClr val="202124"/>
                </a:solidFill>
                <a:latin typeface="arial"/>
                <a:ea typeface="arial"/>
                <a:cs typeface="arial"/>
                <a:sym typeface="arial"/>
              </a:rPr>
              <a:t>.</a:t>
            </a:r>
            <a:endParaRPr/>
          </a:p>
        </p:txBody>
      </p:sp>
      <p:sp>
        <p:nvSpPr>
          <p:cNvPr id="318" name="Google Shape;318;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a:buNone/>
            </a:pPr>
            <a:r>
              <a:rPr b="0" i="0" lang="en-US" sz="1200" u="none" strike="noStrike">
                <a:solidFill>
                  <a:srgbClr val="000000"/>
                </a:solidFill>
                <a:latin typeface="Times"/>
                <a:ea typeface="Times"/>
                <a:cs typeface="Times"/>
                <a:sym typeface="Times"/>
              </a:rPr>
              <a:t>R. Bartl, C. Bartl, </a:t>
            </a:r>
            <a:r>
              <a:rPr b="0" i="1" lang="en-US" sz="1200" u="none" strike="noStrike">
                <a:solidFill>
                  <a:srgbClr val="000000"/>
                </a:solidFill>
                <a:latin typeface="Times"/>
                <a:ea typeface="Times"/>
                <a:cs typeface="Times"/>
                <a:sym typeface="Times"/>
              </a:rPr>
              <a:t>The Osteoporosis Manual</a:t>
            </a:r>
            <a:r>
              <a:rPr b="0" i="0" lang="en-US" sz="1200" u="none" strike="noStrike">
                <a:solidFill>
                  <a:srgbClr val="000000"/>
                </a:solidFill>
                <a:latin typeface="Times"/>
                <a:ea typeface="Times"/>
                <a:cs typeface="Times"/>
                <a:sym typeface="Times"/>
              </a:rPr>
              <a:t>, </a:t>
            </a:r>
            <a:r>
              <a:rPr b="0" i="0" lang="en-US" sz="1200" u="none" strike="noStrike">
                <a:solidFill>
                  <a:srgbClr val="0000FB"/>
                </a:solidFill>
                <a:latin typeface="Times"/>
                <a:ea typeface="Times"/>
                <a:cs typeface="Times"/>
                <a:sym typeface="Times"/>
              </a:rPr>
              <a:t>https://doi.org/10.1007/978-3-030-00731-7_23</a:t>
            </a:r>
            <a:endParaRPr/>
          </a:p>
          <a:p>
            <a:pPr indent="0" lvl="0" marL="0" rtl="0" algn="l">
              <a:spcBef>
                <a:spcPts val="0"/>
              </a:spcBef>
              <a:spcAft>
                <a:spcPts val="0"/>
              </a:spcAft>
              <a:buNone/>
            </a:pPr>
            <a:r>
              <a:t/>
            </a:r>
            <a:endParaRPr/>
          </a:p>
        </p:txBody>
      </p:sp>
      <p:sp>
        <p:nvSpPr>
          <p:cNvPr id="383" name="Google Shape;383;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a:buNone/>
            </a:pPr>
            <a:r>
              <a:rPr b="0" i="0" lang="en-US" sz="1200" u="none" strike="noStrike">
                <a:solidFill>
                  <a:srgbClr val="000000"/>
                </a:solidFill>
                <a:latin typeface="Times"/>
                <a:ea typeface="Times"/>
                <a:cs typeface="Times"/>
                <a:sym typeface="Times"/>
              </a:rPr>
              <a:t>R. Bartl, C. Bartl, </a:t>
            </a:r>
            <a:r>
              <a:rPr b="0" i="1" lang="en-US" sz="1200" u="none" strike="noStrike">
                <a:solidFill>
                  <a:srgbClr val="000000"/>
                </a:solidFill>
                <a:latin typeface="Times"/>
                <a:ea typeface="Times"/>
                <a:cs typeface="Times"/>
                <a:sym typeface="Times"/>
              </a:rPr>
              <a:t>The Osteoporosis Manual</a:t>
            </a:r>
            <a:r>
              <a:rPr b="0" i="0" lang="en-US" sz="1200" u="none" strike="noStrike">
                <a:solidFill>
                  <a:srgbClr val="000000"/>
                </a:solidFill>
                <a:latin typeface="Times"/>
                <a:ea typeface="Times"/>
                <a:cs typeface="Times"/>
                <a:sym typeface="Times"/>
              </a:rPr>
              <a:t>, </a:t>
            </a:r>
            <a:r>
              <a:rPr b="0" i="0" lang="en-US" sz="1200" u="none" strike="noStrike">
                <a:solidFill>
                  <a:srgbClr val="0000FB"/>
                </a:solidFill>
                <a:latin typeface="Times"/>
                <a:ea typeface="Times"/>
                <a:cs typeface="Times"/>
                <a:sym typeface="Times"/>
              </a:rPr>
              <a:t>https://doi.org/10.1007/978-3-030-00731-7_23</a:t>
            </a:r>
            <a:endParaRPr/>
          </a:p>
          <a:p>
            <a:pPr indent="0" lvl="0" marL="0" rtl="0" algn="l">
              <a:spcBef>
                <a:spcPts val="0"/>
              </a:spcBef>
              <a:spcAft>
                <a:spcPts val="0"/>
              </a:spcAft>
              <a:buNone/>
            </a:pPr>
            <a:r>
              <a:t/>
            </a:r>
            <a:endParaRPr/>
          </a:p>
        </p:txBody>
      </p:sp>
      <p:sp>
        <p:nvSpPr>
          <p:cNvPr id="403" name="Google Shape;403;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750651</a:t>
            </a:r>
            <a:endParaRPr/>
          </a:p>
        </p:txBody>
      </p:sp>
      <p:sp>
        <p:nvSpPr>
          <p:cNvPr id="601" name="Google Shape;601;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 name="Google Shape;712;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9" name="Google Shape;719;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6" name="Google Shape;746;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7" name="Google Shape;747;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 name="Google Shape;756;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a:p>
        </p:txBody>
      </p:sp>
      <p:sp>
        <p:nvSpPr>
          <p:cNvPr id="757" name="Google Shape;757;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7" name="Google Shape;837;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Google Shape;845;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latin typeface="Arial"/>
                <a:ea typeface="Arial"/>
                <a:cs typeface="Arial"/>
                <a:sym typeface="Arial"/>
              </a:rPr>
              <a:t>Kidney Int Rep (2021) 6, 605–612;</a:t>
            </a:r>
            <a:endParaRPr/>
          </a:p>
        </p:txBody>
      </p:sp>
      <p:sp>
        <p:nvSpPr>
          <p:cNvPr id="846" name="Google Shape;846;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3" name="Google Shape;853;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latin typeface="Arial"/>
                <a:ea typeface="Arial"/>
                <a:cs typeface="Arial"/>
                <a:sym typeface="Arial"/>
              </a:rPr>
              <a:t>Kidney Int Rep (2021) 6, 605–612;</a:t>
            </a:r>
            <a:endParaRPr/>
          </a:p>
        </p:txBody>
      </p:sp>
      <p:sp>
        <p:nvSpPr>
          <p:cNvPr id="854" name="Google Shape;854;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8" name="Google Shape;868;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1" name="Google Shape;881;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2" name="Google Shape;892;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3" name="Google Shape;893;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0" name="Google Shape;900;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8" name="Google Shape;908;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9" name="Google Shape;909;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https://www.uptodate.com/contents/osteoporosis-in-patients-with-chronic-kidney-disease-management/print </a:t>
            </a:r>
            <a:endParaRPr/>
          </a:p>
        </p:txBody>
      </p:sp>
      <p:sp>
        <p:nvSpPr>
          <p:cNvPr id="917" name="Google Shape;917;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6" name="Google Shape;936;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https://www.uptodate.com/contents/osteoporosis-in-patients-with-chronic-kidney-disease-management/print </a:t>
            </a:r>
            <a:endParaRPr/>
          </a:p>
        </p:txBody>
      </p:sp>
      <p:sp>
        <p:nvSpPr>
          <p:cNvPr id="937" name="Google Shape;937;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6" name="Google Shape;956;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https://www.uptodate.com/contents/osteoporosis-in-patients-with-chronic-kidney-disease-management/print </a:t>
            </a:r>
            <a:endParaRPr/>
          </a:p>
        </p:txBody>
      </p:sp>
      <p:sp>
        <p:nvSpPr>
          <p:cNvPr id="957" name="Google Shape;957;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5" name="Google Shape;975;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Garamon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7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8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8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8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0" name="Shape 90"/>
        <p:cNvGrpSpPr/>
        <p:nvPr/>
      </p:nvGrpSpPr>
      <p:grpSpPr>
        <a:xfrm>
          <a:off x="0" y="0"/>
          <a:ext cx="0" cy="0"/>
          <a:chOff x="0" y="0"/>
          <a:chExt cx="0" cy="0"/>
        </a:xfrm>
      </p:grpSpPr>
      <p:sp>
        <p:nvSpPr>
          <p:cNvPr id="91" name="Google Shape;91;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7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 name="Google Shape;93;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7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8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Garamon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8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8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8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8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8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8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8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8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8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8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8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8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85"/>
          <p:cNvSpPr/>
          <p:nvPr>
            <p:ph idx="2" type="pic"/>
          </p:nvPr>
        </p:nvSpPr>
        <p:spPr>
          <a:xfrm>
            <a:off x="5183188" y="987425"/>
            <a:ext cx="6172200" cy="4873625"/>
          </a:xfrm>
          <a:prstGeom prst="rect">
            <a:avLst/>
          </a:prstGeom>
          <a:noFill/>
          <a:ln>
            <a:noFill/>
          </a:ln>
        </p:spPr>
      </p:sp>
      <p:sp>
        <p:nvSpPr>
          <p:cNvPr id="68" name="Google Shape;68;p8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Garamond"/>
              <a:buNone/>
              <a:defRPr b="0" i="0" sz="4400" u="none" cap="none" strike="noStrike">
                <a:solidFill>
                  <a:schemeClr val="dk1"/>
                </a:solidFill>
                <a:latin typeface="Garamond"/>
                <a:ea typeface="Garamond"/>
                <a:cs typeface="Garamond"/>
                <a:sym typeface="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7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Garamond"/>
                <a:ea typeface="Garamond"/>
                <a:cs typeface="Garamond"/>
                <a:sym typeface="Garamon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Garamond"/>
                <a:ea typeface="Garamond"/>
                <a:cs typeface="Garamond"/>
                <a:sym typeface="Garamond"/>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Garamond"/>
                <a:ea typeface="Garamond"/>
                <a:cs typeface="Garamond"/>
                <a:sym typeface="Garamond"/>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12" name="Google Shape;12;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3" name="Google Shape;13;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4" name="Google Shape;14;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Garamond"/>
                <a:ea typeface="Garamond"/>
                <a:cs typeface="Garamond"/>
                <a:sym typeface="Garamond"/>
              </a:defRPr>
            </a:lvl1pPr>
            <a:lvl2pPr indent="0" lvl="1" marL="0" marR="0" rtl="0" algn="r">
              <a:spcBef>
                <a:spcPts val="0"/>
              </a:spcBef>
              <a:buNone/>
              <a:defRPr b="0" i="0" sz="1200" u="none" cap="none" strike="noStrike">
                <a:solidFill>
                  <a:srgbClr val="888888"/>
                </a:solidFill>
                <a:latin typeface="Garamond"/>
                <a:ea typeface="Garamond"/>
                <a:cs typeface="Garamond"/>
                <a:sym typeface="Garamond"/>
              </a:defRPr>
            </a:lvl2pPr>
            <a:lvl3pPr indent="0" lvl="2" marL="0" marR="0" rtl="0" algn="r">
              <a:spcBef>
                <a:spcPts val="0"/>
              </a:spcBef>
              <a:buNone/>
              <a:defRPr b="0" i="0" sz="1200" u="none" cap="none" strike="noStrike">
                <a:solidFill>
                  <a:srgbClr val="888888"/>
                </a:solidFill>
                <a:latin typeface="Garamond"/>
                <a:ea typeface="Garamond"/>
                <a:cs typeface="Garamond"/>
                <a:sym typeface="Garamond"/>
              </a:defRPr>
            </a:lvl3pPr>
            <a:lvl4pPr indent="0" lvl="3" marL="0" marR="0" rtl="0" algn="r">
              <a:spcBef>
                <a:spcPts val="0"/>
              </a:spcBef>
              <a:buNone/>
              <a:defRPr b="0" i="0" sz="1200" u="none" cap="none" strike="noStrike">
                <a:solidFill>
                  <a:srgbClr val="888888"/>
                </a:solidFill>
                <a:latin typeface="Garamond"/>
                <a:ea typeface="Garamond"/>
                <a:cs typeface="Garamond"/>
                <a:sym typeface="Garamond"/>
              </a:defRPr>
            </a:lvl4pPr>
            <a:lvl5pPr indent="0" lvl="4" marL="0" marR="0" rtl="0" algn="r">
              <a:spcBef>
                <a:spcPts val="0"/>
              </a:spcBef>
              <a:buNone/>
              <a:defRPr b="0" i="0" sz="1200" u="none" cap="none" strike="noStrike">
                <a:solidFill>
                  <a:srgbClr val="888888"/>
                </a:solidFill>
                <a:latin typeface="Garamond"/>
                <a:ea typeface="Garamond"/>
                <a:cs typeface="Garamond"/>
                <a:sym typeface="Garamond"/>
              </a:defRPr>
            </a:lvl5pPr>
            <a:lvl6pPr indent="0" lvl="5" marL="0" marR="0" rtl="0" algn="r">
              <a:spcBef>
                <a:spcPts val="0"/>
              </a:spcBef>
              <a:buNone/>
              <a:defRPr b="0" i="0" sz="1200" u="none" cap="none" strike="noStrike">
                <a:solidFill>
                  <a:srgbClr val="888888"/>
                </a:solidFill>
                <a:latin typeface="Garamond"/>
                <a:ea typeface="Garamond"/>
                <a:cs typeface="Garamond"/>
                <a:sym typeface="Garamond"/>
              </a:defRPr>
            </a:lvl6pPr>
            <a:lvl7pPr indent="0" lvl="6" marL="0" marR="0" rtl="0" algn="r">
              <a:spcBef>
                <a:spcPts val="0"/>
              </a:spcBef>
              <a:buNone/>
              <a:defRPr b="0" i="0" sz="1200" u="none" cap="none" strike="noStrike">
                <a:solidFill>
                  <a:srgbClr val="888888"/>
                </a:solidFill>
                <a:latin typeface="Garamond"/>
                <a:ea typeface="Garamond"/>
                <a:cs typeface="Garamond"/>
                <a:sym typeface="Garamond"/>
              </a:defRPr>
            </a:lvl7pPr>
            <a:lvl8pPr indent="0" lvl="7" marL="0" marR="0" rtl="0" algn="r">
              <a:spcBef>
                <a:spcPts val="0"/>
              </a:spcBef>
              <a:buNone/>
              <a:defRPr b="0" i="0" sz="1200" u="none" cap="none" strike="noStrike">
                <a:solidFill>
                  <a:srgbClr val="888888"/>
                </a:solidFill>
                <a:latin typeface="Garamond"/>
                <a:ea typeface="Garamond"/>
                <a:cs typeface="Garamond"/>
                <a:sym typeface="Garamond"/>
              </a:defRPr>
            </a:lvl8pPr>
            <a:lvl9pPr indent="0" lvl="8" marL="0" marR="0" rtl="0" algn="r">
              <a:spcBef>
                <a:spcPts val="0"/>
              </a:spcBef>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sp>
        <p:nvSpPr>
          <p:cNvPr id="85" name="Google Shape;85;p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Garamond"/>
              <a:buNone/>
              <a:defRPr b="0" i="0" sz="4400" u="none" cap="none" strike="noStrike">
                <a:solidFill>
                  <a:schemeClr val="lt1"/>
                </a:solidFill>
                <a:latin typeface="Garamond"/>
                <a:ea typeface="Garamond"/>
                <a:cs typeface="Garamond"/>
                <a:sym typeface="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7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Garamond"/>
                <a:ea typeface="Garamond"/>
                <a:cs typeface="Garamond"/>
                <a:sym typeface="Garamond"/>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Garamond"/>
                <a:ea typeface="Garamond"/>
                <a:cs typeface="Garamond"/>
                <a:sym typeface="Garamond"/>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Garamond"/>
                <a:ea typeface="Garamond"/>
                <a:cs typeface="Garamond"/>
                <a:sym typeface="Garamond"/>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aramond"/>
                <a:ea typeface="Garamond"/>
                <a:cs typeface="Garamond"/>
                <a:sym typeface="Garamond"/>
              </a:defRPr>
            </a:lvl9pPr>
          </a:lstStyle>
          <a:p/>
        </p:txBody>
      </p:sp>
      <p:sp>
        <p:nvSpPr>
          <p:cNvPr id="87" name="Google Shape;87;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88" name="Google Shape;88;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89" name="Google Shape;89;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200" u="none">
                <a:solidFill>
                  <a:schemeClr val="lt1"/>
                </a:solidFill>
                <a:latin typeface="Garamond"/>
                <a:ea typeface="Garamond"/>
                <a:cs typeface="Garamond"/>
                <a:sym typeface="Garamond"/>
              </a:defRPr>
            </a:lvl1pPr>
            <a:lvl2pPr indent="0" lvl="1" marL="0" marR="0" rtl="0" algn="r">
              <a:spcBef>
                <a:spcPts val="0"/>
              </a:spcBef>
              <a:buNone/>
              <a:defRPr b="0" sz="1200" u="none">
                <a:solidFill>
                  <a:schemeClr val="lt1"/>
                </a:solidFill>
                <a:latin typeface="Garamond"/>
                <a:ea typeface="Garamond"/>
                <a:cs typeface="Garamond"/>
                <a:sym typeface="Garamond"/>
              </a:defRPr>
            </a:lvl2pPr>
            <a:lvl3pPr indent="0" lvl="2" marL="0" marR="0" rtl="0" algn="r">
              <a:spcBef>
                <a:spcPts val="0"/>
              </a:spcBef>
              <a:buNone/>
              <a:defRPr b="0" sz="1200" u="none">
                <a:solidFill>
                  <a:schemeClr val="lt1"/>
                </a:solidFill>
                <a:latin typeface="Garamond"/>
                <a:ea typeface="Garamond"/>
                <a:cs typeface="Garamond"/>
                <a:sym typeface="Garamond"/>
              </a:defRPr>
            </a:lvl3pPr>
            <a:lvl4pPr indent="0" lvl="3" marL="0" marR="0" rtl="0" algn="r">
              <a:spcBef>
                <a:spcPts val="0"/>
              </a:spcBef>
              <a:buNone/>
              <a:defRPr b="0" sz="1200" u="none">
                <a:solidFill>
                  <a:schemeClr val="lt1"/>
                </a:solidFill>
                <a:latin typeface="Garamond"/>
                <a:ea typeface="Garamond"/>
                <a:cs typeface="Garamond"/>
                <a:sym typeface="Garamond"/>
              </a:defRPr>
            </a:lvl4pPr>
            <a:lvl5pPr indent="0" lvl="4" marL="0" marR="0" rtl="0" algn="r">
              <a:spcBef>
                <a:spcPts val="0"/>
              </a:spcBef>
              <a:buNone/>
              <a:defRPr b="0" sz="1200" u="none">
                <a:solidFill>
                  <a:schemeClr val="lt1"/>
                </a:solidFill>
                <a:latin typeface="Garamond"/>
                <a:ea typeface="Garamond"/>
                <a:cs typeface="Garamond"/>
                <a:sym typeface="Garamond"/>
              </a:defRPr>
            </a:lvl5pPr>
            <a:lvl6pPr indent="0" lvl="5" marL="0" marR="0" rtl="0" algn="r">
              <a:spcBef>
                <a:spcPts val="0"/>
              </a:spcBef>
              <a:buNone/>
              <a:defRPr b="0" sz="1200" u="none">
                <a:solidFill>
                  <a:schemeClr val="lt1"/>
                </a:solidFill>
                <a:latin typeface="Garamond"/>
                <a:ea typeface="Garamond"/>
                <a:cs typeface="Garamond"/>
                <a:sym typeface="Garamond"/>
              </a:defRPr>
            </a:lvl6pPr>
            <a:lvl7pPr indent="0" lvl="6" marL="0" marR="0" rtl="0" algn="r">
              <a:spcBef>
                <a:spcPts val="0"/>
              </a:spcBef>
              <a:buNone/>
              <a:defRPr b="0" sz="1200" u="none">
                <a:solidFill>
                  <a:schemeClr val="lt1"/>
                </a:solidFill>
                <a:latin typeface="Garamond"/>
                <a:ea typeface="Garamond"/>
                <a:cs typeface="Garamond"/>
                <a:sym typeface="Garamond"/>
              </a:defRPr>
            </a:lvl7pPr>
            <a:lvl8pPr indent="0" lvl="7" marL="0" marR="0" rtl="0" algn="r">
              <a:spcBef>
                <a:spcPts val="0"/>
              </a:spcBef>
              <a:buNone/>
              <a:defRPr b="0" sz="1200" u="none">
                <a:solidFill>
                  <a:schemeClr val="lt1"/>
                </a:solidFill>
                <a:latin typeface="Garamond"/>
                <a:ea typeface="Garamond"/>
                <a:cs typeface="Garamond"/>
                <a:sym typeface="Garamond"/>
              </a:defRPr>
            </a:lvl8pPr>
            <a:lvl9pPr indent="0" lvl="8" marL="0" marR="0" rtl="0" algn="r">
              <a:spcBef>
                <a:spcPts val="0"/>
              </a:spcBef>
              <a:buNone/>
              <a:defRPr b="0" sz="1200" u="none">
                <a:solidFill>
                  <a:schemeClr val="lt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35.png"/><Relationship Id="rId7" Type="http://schemas.openxmlformats.org/officeDocument/2006/relationships/image" Target="../media/image28.png"/><Relationship Id="rId8"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4.pn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9.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5.png"/><Relationship Id="rId4" Type="http://schemas.openxmlformats.org/officeDocument/2006/relationships/image" Target="../media/image28.png"/><Relationship Id="rId5" Type="http://schemas.openxmlformats.org/officeDocument/2006/relationships/image" Target="../media/image46.png"/><Relationship Id="rId6" Type="http://schemas.openxmlformats.org/officeDocument/2006/relationships/image" Target="../media/image41.png"/><Relationship Id="rId7" Type="http://schemas.openxmlformats.org/officeDocument/2006/relationships/image" Target="../media/image30.png"/><Relationship Id="rId8"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
        <p:nvSpPr>
          <p:cNvPr id="100" name="Google Shape;100;p1"/>
          <p:cNvSpPr/>
          <p:nvPr/>
        </p:nvSpPr>
        <p:spPr>
          <a:xfrm flipH="1" rot="10800000">
            <a:off x="0" y="0"/>
            <a:ext cx="12192000" cy="40068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01" name="Google Shape;101;p1"/>
          <p:cNvSpPr txBox="1"/>
          <p:nvPr>
            <p:ph type="ctrTitle"/>
          </p:nvPr>
        </p:nvSpPr>
        <p:spPr>
          <a:xfrm>
            <a:off x="838200" y="914402"/>
            <a:ext cx="10515600" cy="265995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3600"/>
              <a:buFont typeface="Garamond"/>
              <a:buNone/>
            </a:pPr>
            <a:r>
              <a:rPr b="1" lang="en-US" sz="3600">
                <a:solidFill>
                  <a:srgbClr val="FFFFFF"/>
                </a:solidFill>
              </a:rPr>
              <a:t>Role of Denosumab in CKD associated Osteoporosis</a:t>
            </a:r>
            <a:endParaRPr b="1" sz="3600">
              <a:solidFill>
                <a:srgbClr val="FFFFFF"/>
              </a:solidFill>
            </a:endParaRPr>
          </a:p>
        </p:txBody>
      </p:sp>
      <p:sp>
        <p:nvSpPr>
          <p:cNvPr id="102" name="Google Shape;102;p1"/>
          <p:cNvSpPr txBox="1"/>
          <p:nvPr>
            <p:ph idx="1" type="subTitle"/>
          </p:nvPr>
        </p:nvSpPr>
        <p:spPr>
          <a:xfrm>
            <a:off x="838200" y="4368800"/>
            <a:ext cx="10515600" cy="139065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None/>
            </a:pPr>
            <a:r>
              <a:t/>
            </a:r>
            <a:endParaRPr b="1" sz="2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 name="Shape 202"/>
        <p:cNvGrpSpPr/>
        <p:nvPr/>
      </p:nvGrpSpPr>
      <p:grpSpPr>
        <a:xfrm>
          <a:off x="0" y="0"/>
          <a:ext cx="0" cy="0"/>
          <a:chOff x="0" y="0"/>
          <a:chExt cx="0" cy="0"/>
        </a:xfrm>
      </p:grpSpPr>
      <p:sp>
        <p:nvSpPr>
          <p:cNvPr id="203" name="Google Shape;203;p10"/>
          <p:cNvSpPr/>
          <p:nvPr/>
        </p:nvSpPr>
        <p:spPr>
          <a:xfrm rot="-5400000">
            <a:off x="800100" y="1491343"/>
            <a:ext cx="3333749" cy="3499103"/>
          </a:xfrm>
          <a:prstGeom prst="downArrow">
            <a:avLst>
              <a:gd fmla="val 100000" name="adj1"/>
              <a:gd fmla="val 15788" name="adj2"/>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04" name="Google Shape;204;p10"/>
          <p:cNvSpPr txBox="1"/>
          <p:nvPr>
            <p:ph type="title"/>
          </p:nvPr>
        </p:nvSpPr>
        <p:spPr>
          <a:xfrm>
            <a:off x="1028700" y="1967266"/>
            <a:ext cx="2628900" cy="254725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500"/>
              <a:buFont typeface="Garamond"/>
              <a:buNone/>
            </a:pPr>
            <a:r>
              <a:rPr b="1" lang="en-US" sz="2500">
                <a:solidFill>
                  <a:srgbClr val="FFFFFF"/>
                </a:solidFill>
                <a:latin typeface="Garamond"/>
                <a:ea typeface="Garamond"/>
                <a:cs typeface="Garamond"/>
                <a:sym typeface="Garamond"/>
              </a:rPr>
              <a:t>An algorithm for fracture risk screening and initiation of anti-fracture strategies in patients with CKD</a:t>
            </a:r>
            <a:endParaRPr/>
          </a:p>
        </p:txBody>
      </p:sp>
      <p:pic>
        <p:nvPicPr>
          <p:cNvPr id="205" name="Google Shape;205;p10"/>
          <p:cNvPicPr preferRelativeResize="0"/>
          <p:nvPr>
            <p:ph idx="1" type="body"/>
          </p:nvPr>
        </p:nvPicPr>
        <p:blipFill rotWithShape="1">
          <a:blip r:embed="rId3">
            <a:alphaModFix/>
          </a:blip>
          <a:srcRect b="0" l="0" r="0" t="0"/>
          <a:stretch/>
        </p:blipFill>
        <p:spPr>
          <a:xfrm>
            <a:off x="4777316" y="885073"/>
            <a:ext cx="6780700" cy="5085525"/>
          </a:xfrm>
          <a:prstGeom prst="rect">
            <a:avLst/>
          </a:prstGeom>
          <a:noFill/>
          <a:ln>
            <a:noFill/>
          </a:ln>
        </p:spPr>
      </p:pic>
      <p:sp>
        <p:nvSpPr>
          <p:cNvPr id="206" name="Google Shape;206;p10"/>
          <p:cNvSpPr txBox="1"/>
          <p:nvPr/>
        </p:nvSpPr>
        <p:spPr>
          <a:xfrm>
            <a:off x="8772040" y="6501107"/>
            <a:ext cx="2824566"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00" u="none" cap="none" strike="noStrike">
                <a:solidFill>
                  <a:schemeClr val="dk1"/>
                </a:solidFill>
                <a:latin typeface="Garamond"/>
                <a:ea typeface="Garamond"/>
                <a:cs typeface="Garamond"/>
                <a:sym typeface="Garamond"/>
              </a:rPr>
              <a:t>Clin J Am Soc Nephrol 13: 962–969, 2018.</a:t>
            </a:r>
            <a:endParaRPr b="0" i="0" sz="1200" u="none" cap="none" strike="noStrike">
              <a:solidFill>
                <a:schemeClr val="dk1"/>
              </a:solidFill>
              <a:latin typeface="Garamond"/>
              <a:ea typeface="Garamond"/>
              <a:cs typeface="Garamond"/>
              <a:sym typeface="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aramond"/>
              <a:buNone/>
            </a:pPr>
            <a:r>
              <a:rPr b="1" lang="en-US" sz="3200"/>
              <a:t>Pathophysiology </a:t>
            </a:r>
            <a:endParaRPr/>
          </a:p>
        </p:txBody>
      </p:sp>
      <p:grpSp>
        <p:nvGrpSpPr>
          <p:cNvPr id="212" name="Google Shape;212;p11"/>
          <p:cNvGrpSpPr/>
          <p:nvPr/>
        </p:nvGrpSpPr>
        <p:grpSpPr>
          <a:xfrm>
            <a:off x="1132022" y="2533139"/>
            <a:ext cx="9927956" cy="1791720"/>
            <a:chOff x="0" y="26289"/>
            <a:chExt cx="9927956" cy="1791720"/>
          </a:xfrm>
        </p:grpSpPr>
        <p:sp>
          <p:nvSpPr>
            <p:cNvPr id="213" name="Google Shape;213;p11"/>
            <p:cNvSpPr/>
            <p:nvPr/>
          </p:nvSpPr>
          <p:spPr>
            <a:xfrm>
              <a:off x="0" y="336249"/>
              <a:ext cx="9927956" cy="529200"/>
            </a:xfrm>
            <a:prstGeom prst="rect">
              <a:avLst/>
            </a:prstGeom>
            <a:solidFill>
              <a:schemeClr val="lt1">
                <a:alpha val="89803"/>
              </a:schemeClr>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496397" y="26289"/>
              <a:ext cx="6949569" cy="619920"/>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txBox="1"/>
            <p:nvPr/>
          </p:nvSpPr>
          <p:spPr>
            <a:xfrm>
              <a:off x="526659" y="56551"/>
              <a:ext cx="6889045" cy="559396"/>
            </a:xfrm>
            <a:prstGeom prst="rect">
              <a:avLst/>
            </a:prstGeom>
            <a:noFill/>
            <a:ln>
              <a:noFill/>
            </a:ln>
          </p:spPr>
          <p:txBody>
            <a:bodyPr anchorCtr="0" anchor="ctr" bIns="0" lIns="262675" spcFirstLastPara="1" rIns="262675" wrap="square" tIns="0">
              <a:noAutofit/>
            </a:bodyPr>
            <a:lstStyle/>
            <a:p>
              <a:pPr indent="0" lvl="0" marL="0" marR="0" rtl="0" algn="just">
                <a:lnSpc>
                  <a:spcPct val="90000"/>
                </a:lnSpc>
                <a:spcBef>
                  <a:spcPts val="0"/>
                </a:spcBef>
                <a:spcAft>
                  <a:spcPts val="0"/>
                </a:spcAft>
                <a:buClr>
                  <a:schemeClr val="lt1"/>
                </a:buClr>
                <a:buSzPts val="2400"/>
                <a:buFont typeface="Garamond"/>
                <a:buNone/>
              </a:pPr>
              <a:r>
                <a:rPr b="0" i="0" lang="en-US" sz="2400" u="none" cap="none" strike="noStrike">
                  <a:solidFill>
                    <a:schemeClr val="lt1"/>
                  </a:solidFill>
                  <a:latin typeface="Garamond"/>
                  <a:ea typeface="Garamond"/>
                  <a:cs typeface="Garamond"/>
                  <a:sym typeface="Garamond"/>
                </a:rPr>
                <a:t>Corticosteroid-Induced Osteoporosis</a:t>
              </a:r>
              <a:endParaRPr/>
            </a:p>
          </p:txBody>
        </p:sp>
        <p:sp>
          <p:nvSpPr>
            <p:cNvPr id="216" name="Google Shape;216;p11"/>
            <p:cNvSpPr/>
            <p:nvPr/>
          </p:nvSpPr>
          <p:spPr>
            <a:xfrm>
              <a:off x="0" y="1288809"/>
              <a:ext cx="9927956" cy="529200"/>
            </a:xfrm>
            <a:prstGeom prst="rect">
              <a:avLst/>
            </a:prstGeom>
            <a:solidFill>
              <a:schemeClr val="lt1">
                <a:alpha val="89803"/>
              </a:schemeClr>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496397" y="978849"/>
              <a:ext cx="6949569" cy="619920"/>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txBox="1"/>
            <p:nvPr/>
          </p:nvSpPr>
          <p:spPr>
            <a:xfrm>
              <a:off x="526659" y="1009111"/>
              <a:ext cx="6889045" cy="559396"/>
            </a:xfrm>
            <a:prstGeom prst="rect">
              <a:avLst/>
            </a:prstGeom>
            <a:noFill/>
            <a:ln>
              <a:noFill/>
            </a:ln>
          </p:spPr>
          <p:txBody>
            <a:bodyPr anchorCtr="0" anchor="ctr" bIns="0" lIns="262675" spcFirstLastPara="1" rIns="262675" wrap="square" tIns="0">
              <a:noAutofit/>
            </a:bodyPr>
            <a:lstStyle/>
            <a:p>
              <a:pPr indent="0" lvl="0" marL="0" marR="0" rtl="0" algn="just">
                <a:lnSpc>
                  <a:spcPct val="90000"/>
                </a:lnSpc>
                <a:spcBef>
                  <a:spcPts val="0"/>
                </a:spcBef>
                <a:spcAft>
                  <a:spcPts val="0"/>
                </a:spcAft>
                <a:buClr>
                  <a:schemeClr val="lt1"/>
                </a:buClr>
                <a:buSzPts val="2400"/>
                <a:buFont typeface="Garamond"/>
                <a:buNone/>
              </a:pPr>
              <a:r>
                <a:rPr b="0" i="0" lang="en-US" sz="2400" u="none" cap="none" strike="noStrike">
                  <a:solidFill>
                    <a:schemeClr val="lt1"/>
                  </a:solidFill>
                  <a:latin typeface="Garamond"/>
                  <a:ea typeface="Garamond"/>
                  <a:cs typeface="Garamond"/>
                  <a:sym typeface="Garamond"/>
                </a:rPr>
                <a:t>Transplantation Osteoporosis</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p12"/>
          <p:cNvSpPr/>
          <p:nvPr/>
        </p:nvSpPr>
        <p:spPr>
          <a:xfrm rot="-5400000">
            <a:off x="800100" y="1491343"/>
            <a:ext cx="3333749" cy="3499103"/>
          </a:xfrm>
          <a:prstGeom prst="downArrow">
            <a:avLst>
              <a:gd fmla="val 100000" name="adj1"/>
              <a:gd fmla="val 15788" name="adj2"/>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24" name="Google Shape;224;p12"/>
          <p:cNvSpPr txBox="1"/>
          <p:nvPr>
            <p:ph type="title"/>
          </p:nvPr>
        </p:nvSpPr>
        <p:spPr>
          <a:xfrm>
            <a:off x="1028700" y="1967266"/>
            <a:ext cx="2628900" cy="254725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200"/>
              <a:buFont typeface="Garamond"/>
              <a:buNone/>
            </a:pPr>
            <a:r>
              <a:rPr b="1" lang="en-US" sz="3200">
                <a:solidFill>
                  <a:srgbClr val="FFFFFF"/>
                </a:solidFill>
                <a:latin typeface="Garamond"/>
                <a:ea typeface="Garamond"/>
                <a:cs typeface="Garamond"/>
                <a:sym typeface="Garamond"/>
              </a:rPr>
              <a:t>GC induced osteoporosis </a:t>
            </a:r>
            <a:endParaRPr/>
          </a:p>
        </p:txBody>
      </p:sp>
      <p:pic>
        <p:nvPicPr>
          <p:cNvPr descr="Glucocorticoid-induced osteoporosis: an update: Trends in Endocrinology &amp;  Metabolism" id="225" name="Google Shape;225;p12"/>
          <p:cNvPicPr preferRelativeResize="0"/>
          <p:nvPr/>
        </p:nvPicPr>
        <p:blipFill rotWithShape="1">
          <a:blip r:embed="rId3">
            <a:alphaModFix/>
          </a:blip>
          <a:srcRect b="0" l="0" r="0" t="0"/>
          <a:stretch/>
        </p:blipFill>
        <p:spPr>
          <a:xfrm>
            <a:off x="4777316" y="1322538"/>
            <a:ext cx="6780700" cy="421059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13"/>
          <p:cNvSpPr/>
          <p:nvPr/>
        </p:nvSpPr>
        <p:spPr>
          <a:xfrm rot="-5400000">
            <a:off x="800100" y="1491343"/>
            <a:ext cx="3333749" cy="3499103"/>
          </a:xfrm>
          <a:prstGeom prst="downArrow">
            <a:avLst>
              <a:gd fmla="val 100000" name="adj1"/>
              <a:gd fmla="val 15788" name="adj2"/>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31" name="Google Shape;231;p13"/>
          <p:cNvSpPr txBox="1"/>
          <p:nvPr>
            <p:ph type="title"/>
          </p:nvPr>
        </p:nvSpPr>
        <p:spPr>
          <a:xfrm>
            <a:off x="1028699" y="1967266"/>
            <a:ext cx="2969863" cy="254725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200"/>
              <a:buFont typeface="Garamond"/>
              <a:buNone/>
            </a:pPr>
            <a:r>
              <a:rPr b="1" lang="en-US" sz="3200">
                <a:solidFill>
                  <a:srgbClr val="FFFFFF"/>
                </a:solidFill>
                <a:latin typeface="Garamond"/>
                <a:ea typeface="Garamond"/>
                <a:cs typeface="Garamond"/>
                <a:sym typeface="Garamond"/>
              </a:rPr>
              <a:t>Transplantation Osteoporosis</a:t>
            </a:r>
            <a:endParaRPr sz="3200">
              <a:solidFill>
                <a:srgbClr val="FFFFFF"/>
              </a:solidFill>
              <a:latin typeface="Garamond"/>
              <a:ea typeface="Garamond"/>
              <a:cs typeface="Garamond"/>
              <a:sym typeface="Garamond"/>
            </a:endParaRPr>
          </a:p>
        </p:txBody>
      </p:sp>
      <p:pic>
        <p:nvPicPr>
          <p:cNvPr id="232" name="Google Shape;232;p13"/>
          <p:cNvPicPr preferRelativeResize="0"/>
          <p:nvPr>
            <p:ph idx="1" type="body"/>
          </p:nvPr>
        </p:nvPicPr>
        <p:blipFill rotWithShape="1">
          <a:blip r:embed="rId3">
            <a:alphaModFix/>
          </a:blip>
          <a:srcRect b="0" l="0" r="0" t="0"/>
          <a:stretch/>
        </p:blipFill>
        <p:spPr>
          <a:xfrm>
            <a:off x="4777316" y="1147825"/>
            <a:ext cx="6780700" cy="456002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sp>
        <p:nvSpPr>
          <p:cNvPr id="237" name="Google Shape;237;p14"/>
          <p:cNvSpPr/>
          <p:nvPr/>
        </p:nvSpPr>
        <p:spPr>
          <a:xfrm rot="-5400000">
            <a:off x="800100" y="1491343"/>
            <a:ext cx="3333749" cy="3499103"/>
          </a:xfrm>
          <a:prstGeom prst="downArrow">
            <a:avLst>
              <a:gd fmla="val 100000" name="adj1"/>
              <a:gd fmla="val 15788" name="adj2"/>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38" name="Google Shape;238;p14"/>
          <p:cNvSpPr txBox="1"/>
          <p:nvPr>
            <p:ph type="title"/>
          </p:nvPr>
        </p:nvSpPr>
        <p:spPr>
          <a:xfrm>
            <a:off x="867905" y="1967266"/>
            <a:ext cx="2975675" cy="254725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200"/>
              <a:buFont typeface="Garamond"/>
              <a:buNone/>
            </a:pPr>
            <a:r>
              <a:rPr b="1" lang="en-US" sz="3200">
                <a:solidFill>
                  <a:srgbClr val="FFFFFF"/>
                </a:solidFill>
                <a:latin typeface="Garamond"/>
                <a:ea typeface="Garamond"/>
                <a:cs typeface="Garamond"/>
                <a:sym typeface="Garamond"/>
              </a:rPr>
              <a:t>Transplantation Osteoporosis</a:t>
            </a:r>
            <a:endParaRPr sz="3200">
              <a:solidFill>
                <a:srgbClr val="FFFFFF"/>
              </a:solidFill>
              <a:latin typeface="Garamond"/>
              <a:ea typeface="Garamond"/>
              <a:cs typeface="Garamond"/>
              <a:sym typeface="Garamond"/>
            </a:endParaRPr>
          </a:p>
        </p:txBody>
      </p:sp>
      <p:pic>
        <p:nvPicPr>
          <p:cNvPr descr="Graphical user interface, text, application, email&#10;&#10;Description automatically generated" id="239" name="Google Shape;239;p14"/>
          <p:cNvPicPr preferRelativeResize="0"/>
          <p:nvPr>
            <p:ph idx="1" type="body"/>
          </p:nvPr>
        </p:nvPicPr>
        <p:blipFill rotWithShape="1">
          <a:blip r:embed="rId3">
            <a:alphaModFix/>
          </a:blip>
          <a:srcRect b="0" l="0" r="0" t="0"/>
          <a:stretch/>
        </p:blipFill>
        <p:spPr>
          <a:xfrm>
            <a:off x="4783586" y="643466"/>
            <a:ext cx="6768159" cy="556873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sp>
        <p:nvSpPr>
          <p:cNvPr id="244" name="Google Shape;244;p15"/>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45" name="Google Shape;245;p15"/>
          <p:cNvSpPr txBox="1"/>
          <p:nvPr>
            <p:ph type="title"/>
          </p:nvPr>
        </p:nvSpPr>
        <p:spPr>
          <a:xfrm>
            <a:off x="556532" y="643467"/>
            <a:ext cx="11210925" cy="7448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Garamond"/>
              <a:buNone/>
            </a:pPr>
            <a:r>
              <a:rPr b="1" lang="en-US" sz="3200">
                <a:solidFill>
                  <a:schemeClr val="lt1"/>
                </a:solidFill>
                <a:latin typeface="Garamond"/>
                <a:ea typeface="Garamond"/>
                <a:cs typeface="Garamond"/>
                <a:sym typeface="Garamond"/>
              </a:rPr>
              <a:t>Treatment of osteoporosis </a:t>
            </a:r>
            <a:endParaRPr/>
          </a:p>
        </p:txBody>
      </p:sp>
      <p:pic>
        <p:nvPicPr>
          <p:cNvPr descr="Graphical user interface, table&#10;&#10;Description automatically generated with medium confidence" id="246" name="Google Shape;246;p15"/>
          <p:cNvPicPr preferRelativeResize="0"/>
          <p:nvPr>
            <p:ph idx="1" type="body"/>
          </p:nvPr>
        </p:nvPicPr>
        <p:blipFill rotWithShape="1">
          <a:blip r:embed="rId3">
            <a:alphaModFix/>
          </a:blip>
          <a:srcRect b="0" l="0" r="0" t="0"/>
          <a:stretch/>
        </p:blipFill>
        <p:spPr>
          <a:xfrm>
            <a:off x="801785" y="1675227"/>
            <a:ext cx="10588429" cy="43941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sp>
        <p:nvSpPr>
          <p:cNvPr id="251" name="Google Shape;251;p16"/>
          <p:cNvSpPr/>
          <p:nvPr/>
        </p:nvSpPr>
        <p:spPr>
          <a:xfrm>
            <a:off x="0" y="0"/>
            <a:ext cx="12192000" cy="6858000"/>
          </a:xfrm>
          <a:prstGeom prst="rect">
            <a:avLst/>
          </a:prstGeom>
          <a:solidFill>
            <a:srgbClr val="3F50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52" name="Google Shape;252;p16"/>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pic>
        <p:nvPicPr>
          <p:cNvPr id="253" name="Google Shape;253;p16"/>
          <p:cNvPicPr preferRelativeResize="0"/>
          <p:nvPr/>
        </p:nvPicPr>
        <p:blipFill rotWithShape="1">
          <a:blip r:embed="rId3">
            <a:alphaModFix/>
          </a:blip>
          <a:srcRect b="0" l="0" r="0" t="0"/>
          <a:stretch/>
        </p:blipFill>
        <p:spPr>
          <a:xfrm>
            <a:off x="1054311" y="643467"/>
            <a:ext cx="10083377" cy="55710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sp>
        <p:nvSpPr>
          <p:cNvPr id="258" name="Google Shape;258;p1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59" name="Google Shape;259;p17"/>
          <p:cNvSpPr/>
          <p:nvPr/>
        </p:nvSpPr>
        <p:spPr>
          <a:xfrm>
            <a:off x="0" y="0"/>
            <a:ext cx="5779911" cy="6858000"/>
          </a:xfrm>
          <a:prstGeom prst="rect">
            <a:avLst/>
          </a:prstGeom>
          <a:gradFill>
            <a:gsLst>
              <a:gs pos="0">
                <a:schemeClr val="accent1"/>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pic>
        <p:nvPicPr>
          <p:cNvPr id="260" name="Google Shape;260;p17"/>
          <p:cNvPicPr preferRelativeResize="0"/>
          <p:nvPr/>
        </p:nvPicPr>
        <p:blipFill rotWithShape="1">
          <a:blip r:embed="rId3">
            <a:alphaModFix/>
          </a:blip>
          <a:srcRect b="0" l="0" r="0" t="0"/>
          <a:stretch/>
        </p:blipFill>
        <p:spPr>
          <a:xfrm>
            <a:off x="430630" y="299509"/>
            <a:ext cx="4918650" cy="6258983"/>
          </a:xfrm>
          <a:prstGeom prst="rect">
            <a:avLst/>
          </a:prstGeom>
          <a:noFill/>
          <a:ln>
            <a:noFill/>
          </a:ln>
        </p:spPr>
      </p:pic>
      <p:cxnSp>
        <p:nvCxnSpPr>
          <p:cNvPr id="261" name="Google Shape;261;p17"/>
          <p:cNvCxnSpPr/>
          <p:nvPr/>
        </p:nvCxnSpPr>
        <p:spPr>
          <a:xfrm>
            <a:off x="11586162" y="3610394"/>
            <a:ext cx="0" cy="3238728"/>
          </a:xfrm>
          <a:prstGeom prst="straightConnector1">
            <a:avLst/>
          </a:prstGeom>
          <a:noFill/>
          <a:ln cap="sq" cmpd="sng" w="25400">
            <a:solidFill>
              <a:schemeClr val="accent1"/>
            </a:solidFill>
            <a:prstDash val="solid"/>
            <a:bevel/>
            <a:headEnd len="sm" w="sm" type="none"/>
            <a:tailEnd len="sm" w="sm" type="none"/>
          </a:ln>
        </p:spPr>
      </p:cxnSp>
      <p:grpSp>
        <p:nvGrpSpPr>
          <p:cNvPr id="262" name="Google Shape;262;p17"/>
          <p:cNvGrpSpPr/>
          <p:nvPr/>
        </p:nvGrpSpPr>
        <p:grpSpPr>
          <a:xfrm>
            <a:off x="6392583" y="2652715"/>
            <a:ext cx="4434721" cy="3696840"/>
            <a:chOff x="0" y="6793"/>
            <a:chExt cx="4434721" cy="3696840"/>
          </a:xfrm>
        </p:grpSpPr>
        <p:sp>
          <p:nvSpPr>
            <p:cNvPr id="263" name="Google Shape;263;p17"/>
            <p:cNvSpPr/>
            <p:nvPr/>
          </p:nvSpPr>
          <p:spPr>
            <a:xfrm>
              <a:off x="0" y="316753"/>
              <a:ext cx="4434721" cy="529200"/>
            </a:xfrm>
            <a:prstGeom prst="rect">
              <a:avLst/>
            </a:prstGeom>
            <a:solidFill>
              <a:schemeClr val="lt1">
                <a:alpha val="89803"/>
              </a:schemeClr>
            </a:solidFill>
            <a:ln cap="flat" cmpd="sng" w="12700">
              <a:solidFill>
                <a:srgbClr val="599B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7"/>
            <p:cNvSpPr/>
            <p:nvPr/>
          </p:nvSpPr>
          <p:spPr>
            <a:xfrm>
              <a:off x="221736" y="6793"/>
              <a:ext cx="3104304" cy="619920"/>
            </a:xfrm>
            <a:prstGeom prst="roundRect">
              <a:avLst>
                <a:gd fmla="val 16667" name="adj"/>
              </a:avLst>
            </a:prstGeom>
            <a:solidFill>
              <a:srgbClr val="599BD5"/>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7"/>
            <p:cNvSpPr txBox="1"/>
            <p:nvPr/>
          </p:nvSpPr>
          <p:spPr>
            <a:xfrm>
              <a:off x="251998" y="37055"/>
              <a:ext cx="3043780" cy="559396"/>
            </a:xfrm>
            <a:prstGeom prst="rect">
              <a:avLst/>
            </a:prstGeom>
            <a:noFill/>
            <a:ln>
              <a:noFill/>
            </a:ln>
          </p:spPr>
          <p:txBody>
            <a:bodyPr anchorCtr="0" anchor="ctr" bIns="0" lIns="117325" spcFirstLastPara="1" rIns="117325" wrap="square" tIns="0">
              <a:noAutofit/>
            </a:bodyPr>
            <a:lstStyle/>
            <a:p>
              <a:pPr indent="0" lvl="0" marL="0" marR="0" rtl="0" algn="l">
                <a:lnSpc>
                  <a:spcPct val="90000"/>
                </a:lnSpc>
                <a:spcBef>
                  <a:spcPts val="0"/>
                </a:spcBef>
                <a:spcAft>
                  <a:spcPts val="0"/>
                </a:spcAft>
                <a:buClr>
                  <a:schemeClr val="lt1"/>
                </a:buClr>
                <a:buSzPts val="2000"/>
                <a:buFont typeface="Garamond"/>
                <a:buNone/>
              </a:pPr>
              <a:r>
                <a:rPr b="0" i="0" lang="en-US" sz="2000" u="none" cap="none" strike="noStrike">
                  <a:solidFill>
                    <a:schemeClr val="lt1"/>
                  </a:solidFill>
                  <a:latin typeface="Garamond"/>
                  <a:ea typeface="Garamond"/>
                  <a:cs typeface="Garamond"/>
                  <a:sym typeface="Garamond"/>
                </a:rPr>
                <a:t>BP : Zoledronic acid </a:t>
              </a:r>
              <a:endParaRPr/>
            </a:p>
          </p:txBody>
        </p:sp>
        <p:sp>
          <p:nvSpPr>
            <p:cNvPr id="266" name="Google Shape;266;p17"/>
            <p:cNvSpPr/>
            <p:nvPr/>
          </p:nvSpPr>
          <p:spPr>
            <a:xfrm>
              <a:off x="0" y="1269313"/>
              <a:ext cx="4434721" cy="529200"/>
            </a:xfrm>
            <a:prstGeom prst="rect">
              <a:avLst/>
            </a:prstGeom>
            <a:solidFill>
              <a:schemeClr val="lt1">
                <a:alpha val="89803"/>
              </a:schemeClr>
            </a:solidFill>
            <a:ln cap="flat" cmpd="sng" w="12700">
              <a:solidFill>
                <a:srgbClr val="50C9B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7"/>
            <p:cNvSpPr/>
            <p:nvPr/>
          </p:nvSpPr>
          <p:spPr>
            <a:xfrm>
              <a:off x="221736" y="959353"/>
              <a:ext cx="3104304" cy="619920"/>
            </a:xfrm>
            <a:prstGeom prst="roundRect">
              <a:avLst>
                <a:gd fmla="val 16667" name="adj"/>
              </a:avLst>
            </a:prstGeom>
            <a:solidFill>
              <a:srgbClr val="50C9B6"/>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7"/>
            <p:cNvSpPr txBox="1"/>
            <p:nvPr/>
          </p:nvSpPr>
          <p:spPr>
            <a:xfrm>
              <a:off x="251998" y="989615"/>
              <a:ext cx="3043780" cy="559396"/>
            </a:xfrm>
            <a:prstGeom prst="rect">
              <a:avLst/>
            </a:prstGeom>
            <a:noFill/>
            <a:ln>
              <a:noFill/>
            </a:ln>
          </p:spPr>
          <p:txBody>
            <a:bodyPr anchorCtr="0" anchor="ctr" bIns="0" lIns="117325" spcFirstLastPara="1" rIns="117325" wrap="square" tIns="0">
              <a:noAutofit/>
            </a:bodyPr>
            <a:lstStyle/>
            <a:p>
              <a:pPr indent="0" lvl="0" marL="0" marR="0" rtl="0" algn="l">
                <a:lnSpc>
                  <a:spcPct val="90000"/>
                </a:lnSpc>
                <a:spcBef>
                  <a:spcPts val="0"/>
                </a:spcBef>
                <a:spcAft>
                  <a:spcPts val="0"/>
                </a:spcAft>
                <a:buClr>
                  <a:schemeClr val="lt1"/>
                </a:buClr>
                <a:buSzPts val="2000"/>
                <a:buFont typeface="Garamond"/>
                <a:buNone/>
              </a:pPr>
              <a:r>
                <a:rPr b="0" i="0" lang="en-US" sz="2000" u="none" cap="none" strike="noStrike">
                  <a:solidFill>
                    <a:schemeClr val="lt1"/>
                  </a:solidFill>
                  <a:latin typeface="Garamond"/>
                  <a:ea typeface="Garamond"/>
                  <a:cs typeface="Garamond"/>
                  <a:sym typeface="Garamond"/>
                </a:rPr>
                <a:t>Denosumab </a:t>
              </a:r>
              <a:endParaRPr/>
            </a:p>
          </p:txBody>
        </p:sp>
        <p:sp>
          <p:nvSpPr>
            <p:cNvPr id="269" name="Google Shape;269;p17"/>
            <p:cNvSpPr/>
            <p:nvPr/>
          </p:nvSpPr>
          <p:spPr>
            <a:xfrm>
              <a:off x="0" y="2221873"/>
              <a:ext cx="4434721" cy="529200"/>
            </a:xfrm>
            <a:prstGeom prst="rect">
              <a:avLst/>
            </a:prstGeom>
            <a:solidFill>
              <a:schemeClr val="lt1">
                <a:alpha val="89803"/>
              </a:schemeClr>
            </a:solidFill>
            <a:ln cap="flat" cmpd="sng" w="12700">
              <a:solidFill>
                <a:srgbClr val="48BD6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7"/>
            <p:cNvSpPr/>
            <p:nvPr/>
          </p:nvSpPr>
          <p:spPr>
            <a:xfrm>
              <a:off x="221736" y="1911913"/>
              <a:ext cx="3104304" cy="619920"/>
            </a:xfrm>
            <a:prstGeom prst="roundRect">
              <a:avLst>
                <a:gd fmla="val 16667" name="adj"/>
              </a:avLst>
            </a:prstGeom>
            <a:solidFill>
              <a:srgbClr val="48BD62"/>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7"/>
            <p:cNvSpPr txBox="1"/>
            <p:nvPr/>
          </p:nvSpPr>
          <p:spPr>
            <a:xfrm>
              <a:off x="251998" y="1942175"/>
              <a:ext cx="3043780" cy="559396"/>
            </a:xfrm>
            <a:prstGeom prst="rect">
              <a:avLst/>
            </a:prstGeom>
            <a:noFill/>
            <a:ln>
              <a:noFill/>
            </a:ln>
          </p:spPr>
          <p:txBody>
            <a:bodyPr anchorCtr="0" anchor="ctr" bIns="0" lIns="117325" spcFirstLastPara="1" rIns="117325" wrap="square" tIns="0">
              <a:noAutofit/>
            </a:bodyPr>
            <a:lstStyle/>
            <a:p>
              <a:pPr indent="0" lvl="0" marL="0" marR="0" rtl="0" algn="l">
                <a:lnSpc>
                  <a:spcPct val="90000"/>
                </a:lnSpc>
                <a:spcBef>
                  <a:spcPts val="0"/>
                </a:spcBef>
                <a:spcAft>
                  <a:spcPts val="0"/>
                </a:spcAft>
                <a:buClr>
                  <a:schemeClr val="lt1"/>
                </a:buClr>
                <a:buSzPts val="2000"/>
                <a:buFont typeface="Garamond"/>
                <a:buNone/>
              </a:pPr>
              <a:r>
                <a:rPr b="0" i="0" lang="en-US" sz="2000" u="none" cap="none" strike="noStrike">
                  <a:solidFill>
                    <a:schemeClr val="lt1"/>
                  </a:solidFill>
                  <a:latin typeface="Garamond"/>
                  <a:ea typeface="Garamond"/>
                  <a:cs typeface="Garamond"/>
                  <a:sym typeface="Garamond"/>
                </a:rPr>
                <a:t>Teriparatide </a:t>
              </a:r>
              <a:endParaRPr/>
            </a:p>
          </p:txBody>
        </p:sp>
        <p:sp>
          <p:nvSpPr>
            <p:cNvPr id="272" name="Google Shape;272;p17"/>
            <p:cNvSpPr/>
            <p:nvPr/>
          </p:nvSpPr>
          <p:spPr>
            <a:xfrm>
              <a:off x="0" y="3174433"/>
              <a:ext cx="4434721" cy="529200"/>
            </a:xfrm>
            <a:prstGeom prst="rect">
              <a:avLst/>
            </a:prstGeom>
            <a:solidFill>
              <a:schemeClr val="lt1">
                <a:alpha val="89803"/>
              </a:schemeClr>
            </a:solidFill>
            <a:ln cap="flat" cmpd="sng" w="12700">
              <a:solidFill>
                <a:srgbClr val="6FAB4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7"/>
            <p:cNvSpPr/>
            <p:nvPr/>
          </p:nvSpPr>
          <p:spPr>
            <a:xfrm>
              <a:off x="221736" y="2864473"/>
              <a:ext cx="3104304" cy="619920"/>
            </a:xfrm>
            <a:prstGeom prst="roundRect">
              <a:avLst>
                <a:gd fmla="val 16667" name="adj"/>
              </a:avLst>
            </a:prstGeom>
            <a:solidFill>
              <a:srgbClr val="6FAB46"/>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7"/>
            <p:cNvSpPr txBox="1"/>
            <p:nvPr/>
          </p:nvSpPr>
          <p:spPr>
            <a:xfrm>
              <a:off x="251998" y="2894735"/>
              <a:ext cx="3043780" cy="559396"/>
            </a:xfrm>
            <a:prstGeom prst="rect">
              <a:avLst/>
            </a:prstGeom>
            <a:noFill/>
            <a:ln>
              <a:noFill/>
            </a:ln>
          </p:spPr>
          <p:txBody>
            <a:bodyPr anchorCtr="0" anchor="ctr" bIns="0" lIns="117325" spcFirstLastPara="1" rIns="117325" wrap="square" tIns="0">
              <a:noAutofit/>
            </a:bodyPr>
            <a:lstStyle/>
            <a:p>
              <a:pPr indent="0" lvl="0" marL="0" marR="0" rtl="0" algn="l">
                <a:lnSpc>
                  <a:spcPct val="90000"/>
                </a:lnSpc>
                <a:spcBef>
                  <a:spcPts val="0"/>
                </a:spcBef>
                <a:spcAft>
                  <a:spcPts val="0"/>
                </a:spcAft>
                <a:buClr>
                  <a:schemeClr val="lt1"/>
                </a:buClr>
                <a:buSzPts val="2000"/>
                <a:buFont typeface="Garamond"/>
                <a:buNone/>
              </a:pPr>
              <a:r>
                <a:rPr b="0" i="0" lang="en-US" sz="2000" u="none" cap="none" strike="noStrike">
                  <a:solidFill>
                    <a:schemeClr val="lt1"/>
                  </a:solidFill>
                  <a:latin typeface="Garamond"/>
                  <a:ea typeface="Garamond"/>
                  <a:cs typeface="Garamond"/>
                  <a:sym typeface="Garamond"/>
                </a:rPr>
                <a:t>Romosozumab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sp>
        <p:nvSpPr>
          <p:cNvPr id="280" name="Google Shape;280;p18"/>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81" name="Google Shape;281;p18"/>
          <p:cNvSpPr txBox="1"/>
          <p:nvPr>
            <p:ph type="title"/>
          </p:nvPr>
        </p:nvSpPr>
        <p:spPr>
          <a:xfrm>
            <a:off x="838200" y="557189"/>
            <a:ext cx="3374136" cy="556789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aramond"/>
              <a:buNone/>
            </a:pPr>
            <a:r>
              <a:rPr b="1" lang="en-US" sz="3200"/>
              <a:t>Laboratory Studies</a:t>
            </a:r>
            <a:endParaRPr/>
          </a:p>
        </p:txBody>
      </p:sp>
      <p:grpSp>
        <p:nvGrpSpPr>
          <p:cNvPr id="282" name="Google Shape;282;p18"/>
          <p:cNvGrpSpPr/>
          <p:nvPr/>
        </p:nvGrpSpPr>
        <p:grpSpPr>
          <a:xfrm>
            <a:off x="5093208" y="946245"/>
            <a:ext cx="6263640" cy="4852980"/>
            <a:chOff x="0" y="325853"/>
            <a:chExt cx="6263640" cy="4852980"/>
          </a:xfrm>
        </p:grpSpPr>
        <p:sp>
          <p:nvSpPr>
            <p:cNvPr id="283" name="Google Shape;283;p18"/>
            <p:cNvSpPr/>
            <p:nvPr/>
          </p:nvSpPr>
          <p:spPr>
            <a:xfrm>
              <a:off x="0" y="606293"/>
              <a:ext cx="6263640" cy="1975050"/>
            </a:xfrm>
            <a:prstGeom prst="rect">
              <a:avLst/>
            </a:prstGeom>
            <a:solidFill>
              <a:schemeClr val="lt1">
                <a:alpha val="89803"/>
              </a:schemeClr>
            </a:solidFill>
            <a:ln cap="flat" cmpd="sng" w="12700">
              <a:solidFill>
                <a:srgbClr val="599B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txBox="1"/>
            <p:nvPr/>
          </p:nvSpPr>
          <p:spPr>
            <a:xfrm>
              <a:off x="0" y="606293"/>
              <a:ext cx="6263640" cy="1975050"/>
            </a:xfrm>
            <a:prstGeom prst="rect">
              <a:avLst/>
            </a:prstGeom>
            <a:noFill/>
            <a:ln>
              <a:noFill/>
            </a:ln>
          </p:spPr>
          <p:txBody>
            <a:bodyPr anchorCtr="0" anchor="t" bIns="135125" lIns="486125" spcFirstLastPara="1" rIns="486125" wrap="square" tIns="395725">
              <a:noAutofit/>
            </a:bodyPr>
            <a:lstStyle/>
            <a:p>
              <a:pPr indent="-171450" lvl="1" marL="171450" marR="0" rtl="0" algn="l">
                <a:lnSpc>
                  <a:spcPct val="90000"/>
                </a:lnSpc>
                <a:spcBef>
                  <a:spcPts val="0"/>
                </a:spcBef>
                <a:spcAft>
                  <a:spcPts val="0"/>
                </a:spcAft>
                <a:buClr>
                  <a:schemeClr val="dk1"/>
                </a:buClr>
                <a:buSzPts val="1900"/>
                <a:buFont typeface="Garamond"/>
                <a:buChar char="•"/>
              </a:pPr>
              <a:r>
                <a:rPr b="0" i="0" lang="en-US" sz="1900" u="none" cap="none" strike="noStrike">
                  <a:solidFill>
                    <a:schemeClr val="dk1"/>
                  </a:solidFill>
                  <a:latin typeface="Garamond"/>
                  <a:ea typeface="Garamond"/>
                  <a:cs typeface="Garamond"/>
                  <a:sym typeface="Garamond"/>
                </a:rPr>
                <a:t>CBC</a:t>
              </a:r>
              <a:endParaRPr/>
            </a:p>
            <a:p>
              <a:pPr indent="-171450" lvl="1" marL="171450" marR="0" rtl="0" algn="l">
                <a:lnSpc>
                  <a:spcPct val="90000"/>
                </a:lnSpc>
                <a:spcBef>
                  <a:spcPts val="285"/>
                </a:spcBef>
                <a:spcAft>
                  <a:spcPts val="0"/>
                </a:spcAft>
                <a:buClr>
                  <a:schemeClr val="dk1"/>
                </a:buClr>
                <a:buSzPts val="1900"/>
                <a:buFont typeface="Garamond"/>
                <a:buChar char="•"/>
              </a:pPr>
              <a:r>
                <a:rPr b="0" i="0" lang="en-US" sz="1900" u="none" cap="none" strike="noStrike">
                  <a:solidFill>
                    <a:schemeClr val="dk1"/>
                  </a:solidFill>
                  <a:latin typeface="Garamond"/>
                  <a:ea typeface="Garamond"/>
                  <a:cs typeface="Garamond"/>
                  <a:sym typeface="Garamond"/>
                </a:rPr>
                <a:t>Serum chemistry levels</a:t>
              </a:r>
              <a:endParaRPr/>
            </a:p>
            <a:p>
              <a:pPr indent="-171450" lvl="1" marL="171450" marR="0" rtl="0" algn="l">
                <a:lnSpc>
                  <a:spcPct val="90000"/>
                </a:lnSpc>
                <a:spcBef>
                  <a:spcPts val="285"/>
                </a:spcBef>
                <a:spcAft>
                  <a:spcPts val="0"/>
                </a:spcAft>
                <a:buClr>
                  <a:schemeClr val="dk1"/>
                </a:buClr>
                <a:buSzPts val="1900"/>
                <a:buFont typeface="Garamond"/>
                <a:buChar char="•"/>
              </a:pPr>
              <a:r>
                <a:rPr b="0" i="0" lang="en-US" sz="1900" u="none" cap="none" strike="noStrike">
                  <a:solidFill>
                    <a:schemeClr val="dk1"/>
                  </a:solidFill>
                  <a:latin typeface="Garamond"/>
                  <a:ea typeface="Garamond"/>
                  <a:cs typeface="Garamond"/>
                  <a:sym typeface="Garamond"/>
                </a:rPr>
                <a:t>Liver function tests</a:t>
              </a:r>
              <a:endParaRPr/>
            </a:p>
            <a:p>
              <a:pPr indent="-171450" lvl="1" marL="171450" marR="0" rtl="0" algn="l">
                <a:lnSpc>
                  <a:spcPct val="90000"/>
                </a:lnSpc>
                <a:spcBef>
                  <a:spcPts val="285"/>
                </a:spcBef>
                <a:spcAft>
                  <a:spcPts val="0"/>
                </a:spcAft>
                <a:buClr>
                  <a:schemeClr val="dk1"/>
                </a:buClr>
                <a:buSzPts val="1900"/>
                <a:buFont typeface="Garamond"/>
                <a:buChar char="•"/>
              </a:pPr>
              <a:r>
                <a:rPr b="0" i="0" lang="en-US" sz="1900" u="none" cap="none" strike="noStrike">
                  <a:solidFill>
                    <a:schemeClr val="dk1"/>
                  </a:solidFill>
                  <a:latin typeface="Garamond"/>
                  <a:ea typeface="Garamond"/>
                  <a:cs typeface="Garamond"/>
                  <a:sym typeface="Garamond"/>
                </a:rPr>
                <a:t>TSH level</a:t>
              </a:r>
              <a:endParaRPr/>
            </a:p>
            <a:p>
              <a:pPr indent="-171450" lvl="1" marL="171450" marR="0" rtl="0" algn="l">
                <a:lnSpc>
                  <a:spcPct val="90000"/>
                </a:lnSpc>
                <a:spcBef>
                  <a:spcPts val="285"/>
                </a:spcBef>
                <a:spcAft>
                  <a:spcPts val="0"/>
                </a:spcAft>
                <a:buClr>
                  <a:schemeClr val="dk1"/>
                </a:buClr>
                <a:buSzPts val="1900"/>
                <a:buFont typeface="Garamond"/>
                <a:buChar char="•"/>
              </a:pPr>
              <a:r>
                <a:rPr b="0" i="0" lang="en-US" sz="1900" u="none" cap="none" strike="noStrike">
                  <a:solidFill>
                    <a:schemeClr val="dk1"/>
                  </a:solidFill>
                  <a:latin typeface="Garamond"/>
                  <a:ea typeface="Garamond"/>
                  <a:cs typeface="Garamond"/>
                  <a:sym typeface="Garamond"/>
                </a:rPr>
                <a:t>25- Hydroxyvitamin D level</a:t>
              </a:r>
              <a:endParaRPr/>
            </a:p>
          </p:txBody>
        </p:sp>
        <p:sp>
          <p:nvSpPr>
            <p:cNvPr id="285" name="Google Shape;285;p18"/>
            <p:cNvSpPr/>
            <p:nvPr/>
          </p:nvSpPr>
          <p:spPr>
            <a:xfrm>
              <a:off x="313182" y="325853"/>
              <a:ext cx="4384548" cy="560880"/>
            </a:xfrm>
            <a:prstGeom prst="roundRect">
              <a:avLst>
                <a:gd fmla="val 16667"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txBox="1"/>
            <p:nvPr/>
          </p:nvSpPr>
          <p:spPr>
            <a:xfrm>
              <a:off x="340562" y="353233"/>
              <a:ext cx="4329788" cy="506120"/>
            </a:xfrm>
            <a:prstGeom prst="rect">
              <a:avLst/>
            </a:prstGeom>
            <a:noFill/>
            <a:ln>
              <a:noFill/>
            </a:ln>
          </p:spPr>
          <p:txBody>
            <a:bodyPr anchorCtr="0" anchor="ctr" bIns="0" lIns="165725" spcFirstLastPara="1" rIns="165725" wrap="square" tIns="0">
              <a:noAutofit/>
            </a:bodyPr>
            <a:lstStyle/>
            <a:p>
              <a:pPr indent="0" lvl="0" marL="0" marR="0" rtl="0" algn="l">
                <a:lnSpc>
                  <a:spcPct val="90000"/>
                </a:lnSpc>
                <a:spcBef>
                  <a:spcPts val="0"/>
                </a:spcBef>
                <a:spcAft>
                  <a:spcPts val="0"/>
                </a:spcAft>
                <a:buClr>
                  <a:schemeClr val="lt1"/>
                </a:buClr>
                <a:buSzPts val="1900"/>
                <a:buFont typeface="Garamond"/>
                <a:buNone/>
              </a:pPr>
              <a:r>
                <a:rPr b="1" i="0" lang="en-US" sz="1900" u="none" cap="none" strike="noStrike">
                  <a:solidFill>
                    <a:schemeClr val="lt1"/>
                  </a:solidFill>
                  <a:latin typeface="Garamond"/>
                  <a:ea typeface="Garamond"/>
                  <a:cs typeface="Garamond"/>
                  <a:sym typeface="Garamond"/>
                </a:rPr>
                <a:t>Baseline Laboratory Studies for Underlying Disorders in Osteoporosis</a:t>
              </a:r>
              <a:endParaRPr b="0" i="0" sz="1900" u="none" cap="none" strike="noStrike">
                <a:solidFill>
                  <a:schemeClr val="lt1"/>
                </a:solidFill>
                <a:latin typeface="Garamond"/>
                <a:ea typeface="Garamond"/>
                <a:cs typeface="Garamond"/>
                <a:sym typeface="Garamond"/>
              </a:endParaRPr>
            </a:p>
          </p:txBody>
        </p:sp>
        <p:sp>
          <p:nvSpPr>
            <p:cNvPr id="287" name="Google Shape;287;p18"/>
            <p:cNvSpPr/>
            <p:nvPr/>
          </p:nvSpPr>
          <p:spPr>
            <a:xfrm>
              <a:off x="0" y="2964383"/>
              <a:ext cx="6263640" cy="2214450"/>
            </a:xfrm>
            <a:prstGeom prst="rect">
              <a:avLst/>
            </a:prstGeom>
            <a:solidFill>
              <a:schemeClr val="lt1">
                <a:alpha val="89803"/>
              </a:schemeClr>
            </a:solidFill>
            <a:ln cap="flat" cmpd="sng" w="12700">
              <a:solidFill>
                <a:srgbClr val="6FAB4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txBox="1"/>
            <p:nvPr/>
          </p:nvSpPr>
          <p:spPr>
            <a:xfrm>
              <a:off x="0" y="2964383"/>
              <a:ext cx="6263640" cy="2214450"/>
            </a:xfrm>
            <a:prstGeom prst="rect">
              <a:avLst/>
            </a:prstGeom>
            <a:noFill/>
            <a:ln>
              <a:noFill/>
            </a:ln>
          </p:spPr>
          <p:txBody>
            <a:bodyPr anchorCtr="0" anchor="t" bIns="135125" lIns="486125" spcFirstLastPara="1" rIns="486125" wrap="square" tIns="395725">
              <a:noAutofit/>
            </a:bodyPr>
            <a:lstStyle/>
            <a:p>
              <a:pPr indent="-171450" lvl="1" marL="171450" marR="0" rtl="0" algn="l">
                <a:lnSpc>
                  <a:spcPct val="90000"/>
                </a:lnSpc>
                <a:spcBef>
                  <a:spcPts val="0"/>
                </a:spcBef>
                <a:spcAft>
                  <a:spcPts val="0"/>
                </a:spcAft>
                <a:buClr>
                  <a:schemeClr val="dk1"/>
                </a:buClr>
                <a:buSzPts val="1900"/>
                <a:buFont typeface="Garamond"/>
                <a:buChar char="•"/>
              </a:pPr>
              <a:r>
                <a:rPr b="0" i="0" lang="en-US" sz="1900" u="none" cap="none" strike="noStrike">
                  <a:solidFill>
                    <a:schemeClr val="dk1"/>
                  </a:solidFill>
                  <a:latin typeface="Garamond"/>
                  <a:ea typeface="Garamond"/>
                  <a:cs typeface="Garamond"/>
                  <a:sym typeface="Garamond"/>
                </a:rPr>
                <a:t>24-Hour urine calcium level</a:t>
              </a:r>
              <a:endParaRPr/>
            </a:p>
            <a:p>
              <a:pPr indent="-171450" lvl="1" marL="171450" marR="0" rtl="0" algn="l">
                <a:lnSpc>
                  <a:spcPct val="90000"/>
                </a:lnSpc>
                <a:spcBef>
                  <a:spcPts val="285"/>
                </a:spcBef>
                <a:spcAft>
                  <a:spcPts val="0"/>
                </a:spcAft>
                <a:buClr>
                  <a:schemeClr val="dk1"/>
                </a:buClr>
                <a:buSzPts val="1900"/>
                <a:buFont typeface="Garamond"/>
                <a:buChar char="•"/>
              </a:pPr>
              <a:r>
                <a:rPr b="0" i="0" lang="en-US" sz="1900" u="none" cap="none" strike="noStrike">
                  <a:solidFill>
                    <a:schemeClr val="dk1"/>
                  </a:solidFill>
                  <a:latin typeface="Garamond"/>
                  <a:ea typeface="Garamond"/>
                  <a:cs typeface="Garamond"/>
                  <a:sym typeface="Garamond"/>
                </a:rPr>
                <a:t>PTH level</a:t>
              </a:r>
              <a:endParaRPr/>
            </a:p>
            <a:p>
              <a:pPr indent="-171450" lvl="1" marL="171450" marR="0" rtl="0" algn="l">
                <a:lnSpc>
                  <a:spcPct val="90000"/>
                </a:lnSpc>
                <a:spcBef>
                  <a:spcPts val="285"/>
                </a:spcBef>
                <a:spcAft>
                  <a:spcPts val="0"/>
                </a:spcAft>
                <a:buClr>
                  <a:schemeClr val="dk1"/>
                </a:buClr>
                <a:buSzPts val="1900"/>
                <a:buFont typeface="Garamond"/>
                <a:buChar char="•"/>
              </a:pPr>
              <a:r>
                <a:rPr b="0" i="0" lang="en-US" sz="1900" u="none" cap="none" strike="noStrike">
                  <a:solidFill>
                    <a:schemeClr val="dk1"/>
                  </a:solidFill>
                  <a:latin typeface="Garamond"/>
                  <a:ea typeface="Garamond"/>
                  <a:cs typeface="Garamond"/>
                  <a:sym typeface="Garamond"/>
                </a:rPr>
                <a:t>Thyrotropin level (if on thyroid replacement)</a:t>
              </a:r>
              <a:endParaRPr b="0" i="0" sz="1900" u="none" cap="none" strike="noStrike">
                <a:solidFill>
                  <a:schemeClr val="dk1"/>
                </a:solidFill>
                <a:latin typeface="Garamond"/>
                <a:ea typeface="Garamond"/>
                <a:cs typeface="Garamond"/>
                <a:sym typeface="Garamond"/>
              </a:endParaRPr>
            </a:p>
            <a:p>
              <a:pPr indent="-171450" lvl="1" marL="171450" marR="0" rtl="0" algn="l">
                <a:lnSpc>
                  <a:spcPct val="90000"/>
                </a:lnSpc>
                <a:spcBef>
                  <a:spcPts val="285"/>
                </a:spcBef>
                <a:spcAft>
                  <a:spcPts val="0"/>
                </a:spcAft>
                <a:buClr>
                  <a:schemeClr val="dk1"/>
                </a:buClr>
                <a:buSzPts val="1900"/>
                <a:buFont typeface="Garamond"/>
                <a:buChar char="•"/>
              </a:pPr>
              <a:r>
                <a:rPr b="0" i="0" lang="en-US" sz="1900" u="none" cap="none" strike="noStrike">
                  <a:solidFill>
                    <a:schemeClr val="dk1"/>
                  </a:solidFill>
                  <a:latin typeface="Garamond"/>
                  <a:ea typeface="Garamond"/>
                  <a:cs typeface="Garamond"/>
                  <a:sym typeface="Garamond"/>
                </a:rPr>
                <a:t>Testosterone and gonadotropin levels in younger men with low bone densities</a:t>
              </a:r>
              <a:endParaRPr b="0" i="0" sz="1900" u="none" cap="none" strike="noStrike">
                <a:solidFill>
                  <a:schemeClr val="dk1"/>
                </a:solidFill>
                <a:latin typeface="Garamond"/>
                <a:ea typeface="Garamond"/>
                <a:cs typeface="Garamond"/>
                <a:sym typeface="Garamond"/>
              </a:endParaRPr>
            </a:p>
            <a:p>
              <a:pPr indent="-171450" lvl="1" marL="171450" marR="0" rtl="0" algn="l">
                <a:lnSpc>
                  <a:spcPct val="90000"/>
                </a:lnSpc>
                <a:spcBef>
                  <a:spcPts val="285"/>
                </a:spcBef>
                <a:spcAft>
                  <a:spcPts val="0"/>
                </a:spcAft>
                <a:buClr>
                  <a:schemeClr val="dk1"/>
                </a:buClr>
                <a:buSzPts val="1900"/>
                <a:buFont typeface="Garamond"/>
                <a:buChar char="•"/>
              </a:pPr>
              <a:r>
                <a:rPr b="0" i="0" lang="en-US" sz="1900" u="none" cap="none" strike="noStrike">
                  <a:solidFill>
                    <a:schemeClr val="dk1"/>
                  </a:solidFill>
                  <a:latin typeface="Garamond"/>
                  <a:ea typeface="Garamond"/>
                  <a:cs typeface="Garamond"/>
                  <a:sym typeface="Garamond"/>
                </a:rPr>
                <a:t>Bone marrow biopsy</a:t>
              </a:r>
              <a:endParaRPr b="0" i="0" sz="1900" u="none" cap="none" strike="noStrike">
                <a:solidFill>
                  <a:schemeClr val="dk1"/>
                </a:solidFill>
                <a:latin typeface="Garamond"/>
                <a:ea typeface="Garamond"/>
                <a:cs typeface="Garamond"/>
                <a:sym typeface="Garamond"/>
              </a:endParaRPr>
            </a:p>
          </p:txBody>
        </p:sp>
        <p:sp>
          <p:nvSpPr>
            <p:cNvPr id="289" name="Google Shape;289;p18"/>
            <p:cNvSpPr/>
            <p:nvPr/>
          </p:nvSpPr>
          <p:spPr>
            <a:xfrm>
              <a:off x="313182" y="2683944"/>
              <a:ext cx="4384548" cy="560880"/>
            </a:xfrm>
            <a:prstGeom prst="roundRect">
              <a:avLst>
                <a:gd fmla="val 16667" name="adj"/>
              </a:avLst>
            </a:prstGeom>
            <a:solidFill>
              <a:srgbClr val="6FAB4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txBox="1"/>
            <p:nvPr/>
          </p:nvSpPr>
          <p:spPr>
            <a:xfrm>
              <a:off x="340562" y="2711324"/>
              <a:ext cx="4329788" cy="506120"/>
            </a:xfrm>
            <a:prstGeom prst="rect">
              <a:avLst/>
            </a:prstGeom>
            <a:noFill/>
            <a:ln>
              <a:noFill/>
            </a:ln>
          </p:spPr>
          <p:txBody>
            <a:bodyPr anchorCtr="0" anchor="ctr" bIns="0" lIns="165725" spcFirstLastPara="1" rIns="165725" wrap="square" tIns="0">
              <a:noAutofit/>
            </a:bodyPr>
            <a:lstStyle/>
            <a:p>
              <a:pPr indent="0" lvl="0" marL="0" marR="0" rtl="0" algn="l">
                <a:lnSpc>
                  <a:spcPct val="90000"/>
                </a:lnSpc>
                <a:spcBef>
                  <a:spcPts val="0"/>
                </a:spcBef>
                <a:spcAft>
                  <a:spcPts val="0"/>
                </a:spcAft>
                <a:buClr>
                  <a:schemeClr val="lt1"/>
                </a:buClr>
                <a:buSzPts val="1900"/>
                <a:buFont typeface="Garamond"/>
                <a:buNone/>
              </a:pPr>
              <a:r>
                <a:rPr b="1" i="0" lang="en-US" sz="1900" u="none" cap="none" strike="noStrike">
                  <a:solidFill>
                    <a:schemeClr val="lt1"/>
                  </a:solidFill>
                  <a:latin typeface="Garamond"/>
                  <a:ea typeface="Garamond"/>
                  <a:cs typeface="Garamond"/>
                  <a:sym typeface="Garamond"/>
                </a:rPr>
                <a:t>Tests for Secondary Causes of Osteoporosis</a:t>
              </a:r>
              <a:endParaRPr b="0" i="0" sz="1900" u="none" cap="none" strike="noStrike">
                <a:solidFill>
                  <a:schemeClr val="lt1"/>
                </a:solidFill>
                <a:latin typeface="Garamond"/>
                <a:ea typeface="Garamond"/>
                <a:cs typeface="Garamond"/>
                <a:sym typeface="Garamond"/>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4" name="Shape 294"/>
        <p:cNvGrpSpPr/>
        <p:nvPr/>
      </p:nvGrpSpPr>
      <p:grpSpPr>
        <a:xfrm>
          <a:off x="0" y="0"/>
          <a:ext cx="0" cy="0"/>
          <a:chOff x="0" y="0"/>
          <a:chExt cx="0" cy="0"/>
        </a:xfrm>
      </p:grpSpPr>
      <p:sp>
        <p:nvSpPr>
          <p:cNvPr id="295" name="Google Shape;295;p19"/>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96" name="Google Shape;296;p19"/>
          <p:cNvSpPr txBox="1"/>
          <p:nvPr>
            <p:ph type="title"/>
          </p:nvPr>
        </p:nvSpPr>
        <p:spPr>
          <a:xfrm>
            <a:off x="838200" y="557189"/>
            <a:ext cx="4417018" cy="59495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aramond"/>
              <a:buNone/>
            </a:pPr>
            <a:r>
              <a:rPr b="1" lang="en-US" sz="3200"/>
              <a:t>Monitoring therapy</a:t>
            </a:r>
            <a:endParaRPr/>
          </a:p>
        </p:txBody>
      </p:sp>
      <p:grpSp>
        <p:nvGrpSpPr>
          <p:cNvPr id="297" name="Google Shape;297;p19"/>
          <p:cNvGrpSpPr/>
          <p:nvPr/>
        </p:nvGrpSpPr>
        <p:grpSpPr>
          <a:xfrm>
            <a:off x="838200" y="1837523"/>
            <a:ext cx="10515600" cy="4335096"/>
            <a:chOff x="0" y="8723"/>
            <a:chExt cx="10515600" cy="4335096"/>
          </a:xfrm>
        </p:grpSpPr>
        <p:sp>
          <p:nvSpPr>
            <p:cNvPr id="298" name="Google Shape;298;p19"/>
            <p:cNvSpPr/>
            <p:nvPr/>
          </p:nvSpPr>
          <p:spPr>
            <a:xfrm>
              <a:off x="0" y="348203"/>
              <a:ext cx="10515600" cy="1141087"/>
            </a:xfrm>
            <a:prstGeom prst="rect">
              <a:avLst/>
            </a:prstGeom>
            <a:solidFill>
              <a:schemeClr val="lt1">
                <a:alpha val="89803"/>
              </a:schemeClr>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txBox="1"/>
            <p:nvPr/>
          </p:nvSpPr>
          <p:spPr>
            <a:xfrm>
              <a:off x="0" y="348203"/>
              <a:ext cx="10515600" cy="1141087"/>
            </a:xfrm>
            <a:prstGeom prst="rect">
              <a:avLst/>
            </a:prstGeom>
            <a:noFill/>
            <a:ln>
              <a:noFill/>
            </a:ln>
          </p:spPr>
          <p:txBody>
            <a:bodyPr anchorCtr="0" anchor="t" bIns="142225" lIns="816125" spcFirstLastPara="1" rIns="816125" wrap="square" tIns="479025">
              <a:noAutofit/>
            </a:bodyPr>
            <a:lstStyle/>
            <a:p>
              <a:pPr indent="-228600" lvl="1" marL="228600" marR="0" rtl="0" algn="just">
                <a:lnSpc>
                  <a:spcPct val="90000"/>
                </a:lnSpc>
                <a:spcBef>
                  <a:spcPts val="0"/>
                </a:spcBef>
                <a:spcAft>
                  <a:spcPts val="0"/>
                </a:spcAft>
                <a:buClr>
                  <a:schemeClr val="dk1"/>
                </a:buClr>
                <a:buSzPts val="2000"/>
                <a:buFont typeface="Garamond"/>
                <a:buChar char="•"/>
              </a:pPr>
              <a:r>
                <a:rPr b="0" i="0" lang="en-US" sz="2000" u="none" cap="none" strike="noStrike">
                  <a:solidFill>
                    <a:schemeClr val="dk1"/>
                  </a:solidFill>
                  <a:latin typeface="Garamond"/>
                  <a:ea typeface="Garamond"/>
                  <a:cs typeface="Garamond"/>
                  <a:sym typeface="Garamond"/>
                </a:rPr>
                <a:t>In patients with Egfr ≥30 mL/min/1.73 m, monitoring is similar to patients without CKD. </a:t>
              </a:r>
              <a:endParaRPr b="0" i="0" sz="2000" u="none" cap="none" strike="noStrike">
                <a:solidFill>
                  <a:schemeClr val="dk1"/>
                </a:solidFill>
                <a:latin typeface="Garamond"/>
                <a:ea typeface="Garamond"/>
                <a:cs typeface="Garamond"/>
                <a:sym typeface="Garamond"/>
              </a:endParaRPr>
            </a:p>
          </p:txBody>
        </p:sp>
        <p:sp>
          <p:nvSpPr>
            <p:cNvPr id="300" name="Google Shape;300;p19"/>
            <p:cNvSpPr/>
            <p:nvPr/>
          </p:nvSpPr>
          <p:spPr>
            <a:xfrm>
              <a:off x="525780" y="8723"/>
              <a:ext cx="7360920" cy="678960"/>
            </a:xfrm>
            <a:prstGeom prst="roundRect">
              <a:avLst>
                <a:gd fmla="val 16667" name="adj"/>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txBox="1"/>
            <p:nvPr/>
          </p:nvSpPr>
          <p:spPr>
            <a:xfrm>
              <a:off x="558924" y="41867"/>
              <a:ext cx="7294632" cy="612672"/>
            </a:xfrm>
            <a:prstGeom prst="rect">
              <a:avLst/>
            </a:prstGeom>
            <a:noFill/>
            <a:ln>
              <a:noFill/>
            </a:ln>
          </p:spPr>
          <p:txBody>
            <a:bodyPr anchorCtr="0" anchor="ctr" bIns="0" lIns="278225" spcFirstLastPara="1" rIns="278225" wrap="square" tIns="0">
              <a:noAutofit/>
            </a:bodyPr>
            <a:lstStyle/>
            <a:p>
              <a:pPr indent="0" lvl="0" marL="0" marR="0" rtl="0" algn="just">
                <a:lnSpc>
                  <a:spcPct val="90000"/>
                </a:lnSpc>
                <a:spcBef>
                  <a:spcPts val="0"/>
                </a:spcBef>
                <a:spcAft>
                  <a:spcPts val="0"/>
                </a:spcAft>
                <a:buClr>
                  <a:schemeClr val="lt1"/>
                </a:buClr>
                <a:buSzPts val="2000"/>
                <a:buFont typeface="Garamond"/>
                <a:buNone/>
              </a:pPr>
              <a:r>
                <a:rPr b="1" i="0" lang="en-US" sz="2000" u="none" cap="none" strike="noStrike">
                  <a:solidFill>
                    <a:schemeClr val="lt1"/>
                  </a:solidFill>
                  <a:latin typeface="Garamond"/>
                  <a:ea typeface="Garamond"/>
                  <a:cs typeface="Garamond"/>
                  <a:sym typeface="Garamond"/>
                </a:rPr>
                <a:t>eGFR ≥30 mL/min/1.73 m</a:t>
              </a:r>
              <a:r>
                <a:rPr b="1" baseline="30000" i="0" lang="en-US" sz="2000" u="none" cap="none" strike="noStrike">
                  <a:solidFill>
                    <a:schemeClr val="lt1"/>
                  </a:solidFill>
                  <a:latin typeface="Garamond"/>
                  <a:ea typeface="Garamond"/>
                  <a:cs typeface="Garamond"/>
                  <a:sym typeface="Garamond"/>
                </a:rPr>
                <a:t>2</a:t>
              </a:r>
              <a:endParaRPr b="0" i="0" sz="2000" u="none" cap="none" strike="noStrike">
                <a:solidFill>
                  <a:schemeClr val="lt1"/>
                </a:solidFill>
                <a:latin typeface="Garamond"/>
                <a:ea typeface="Garamond"/>
                <a:cs typeface="Garamond"/>
                <a:sym typeface="Garamond"/>
              </a:endParaRPr>
            </a:p>
          </p:txBody>
        </p:sp>
        <p:sp>
          <p:nvSpPr>
            <p:cNvPr id="302" name="Google Shape;302;p19"/>
            <p:cNvSpPr/>
            <p:nvPr/>
          </p:nvSpPr>
          <p:spPr>
            <a:xfrm>
              <a:off x="0" y="1952970"/>
              <a:ext cx="10515600" cy="2390849"/>
            </a:xfrm>
            <a:prstGeom prst="rect">
              <a:avLst/>
            </a:prstGeom>
            <a:solidFill>
              <a:schemeClr val="lt1">
                <a:alpha val="89803"/>
              </a:schemeClr>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
            <p:cNvSpPr txBox="1"/>
            <p:nvPr/>
          </p:nvSpPr>
          <p:spPr>
            <a:xfrm>
              <a:off x="0" y="1952970"/>
              <a:ext cx="10515600" cy="2390849"/>
            </a:xfrm>
            <a:prstGeom prst="rect">
              <a:avLst/>
            </a:prstGeom>
            <a:noFill/>
            <a:ln>
              <a:noFill/>
            </a:ln>
          </p:spPr>
          <p:txBody>
            <a:bodyPr anchorCtr="0" anchor="t" bIns="142225" lIns="816125" spcFirstLastPara="1" rIns="816125" wrap="square" tIns="479025">
              <a:noAutofit/>
            </a:bodyPr>
            <a:lstStyle/>
            <a:p>
              <a:pPr indent="-228600" lvl="1" marL="228600" marR="0" rtl="0" algn="just">
                <a:lnSpc>
                  <a:spcPct val="90000"/>
                </a:lnSpc>
                <a:spcBef>
                  <a:spcPts val="0"/>
                </a:spcBef>
                <a:spcAft>
                  <a:spcPts val="0"/>
                </a:spcAft>
                <a:buClr>
                  <a:schemeClr val="dk1"/>
                </a:buClr>
                <a:buSzPts val="2000"/>
                <a:buFont typeface="Garamond"/>
                <a:buChar char="•"/>
              </a:pPr>
              <a:r>
                <a:rPr b="0" i="0" lang="en-US" sz="2000" u="none" cap="none" strike="noStrike">
                  <a:solidFill>
                    <a:schemeClr val="dk1"/>
                  </a:solidFill>
                  <a:latin typeface="Garamond"/>
                  <a:ea typeface="Garamond"/>
                  <a:cs typeface="Garamond"/>
                  <a:sym typeface="Garamond"/>
                </a:rPr>
                <a:t>In patients with eGFR &lt;30 mL/min/1.73 m2, we measurethe following blood tests every four months and also approximately 10 days after denosumab administration:</a:t>
              </a:r>
              <a:endParaRPr b="0" i="0" sz="2000" u="none" cap="none" strike="noStrike">
                <a:solidFill>
                  <a:schemeClr val="dk1"/>
                </a:solidFill>
                <a:latin typeface="Garamond"/>
                <a:ea typeface="Garamond"/>
                <a:cs typeface="Garamond"/>
                <a:sym typeface="Garamond"/>
              </a:endParaRPr>
            </a:p>
            <a:p>
              <a:pPr indent="-228600" lvl="2" marL="457200" marR="0" rtl="0" algn="just">
                <a:lnSpc>
                  <a:spcPct val="90000"/>
                </a:lnSpc>
                <a:spcBef>
                  <a:spcPts val="300"/>
                </a:spcBef>
                <a:spcAft>
                  <a:spcPts val="0"/>
                </a:spcAft>
                <a:buClr>
                  <a:schemeClr val="dk1"/>
                </a:buClr>
                <a:buSzPts val="2000"/>
                <a:buFont typeface="Garamond"/>
                <a:buChar char="•"/>
              </a:pPr>
              <a:r>
                <a:rPr b="0" i="0" lang="en-US" sz="2000" u="none" cap="none" strike="noStrike">
                  <a:solidFill>
                    <a:schemeClr val="dk1"/>
                  </a:solidFill>
                  <a:latin typeface="Garamond"/>
                  <a:ea typeface="Garamond"/>
                  <a:cs typeface="Garamond"/>
                  <a:sym typeface="Garamond"/>
                </a:rPr>
                <a:t>Calcium</a:t>
              </a:r>
              <a:endParaRPr b="0" i="0" sz="2000" u="none" cap="none" strike="noStrike">
                <a:solidFill>
                  <a:schemeClr val="dk1"/>
                </a:solidFill>
                <a:latin typeface="Garamond"/>
                <a:ea typeface="Garamond"/>
                <a:cs typeface="Garamond"/>
                <a:sym typeface="Garamond"/>
              </a:endParaRPr>
            </a:p>
            <a:p>
              <a:pPr indent="-228600" lvl="2" marL="457200" marR="0" rtl="0" algn="just">
                <a:lnSpc>
                  <a:spcPct val="90000"/>
                </a:lnSpc>
                <a:spcBef>
                  <a:spcPts val="300"/>
                </a:spcBef>
                <a:spcAft>
                  <a:spcPts val="0"/>
                </a:spcAft>
                <a:buClr>
                  <a:schemeClr val="dk1"/>
                </a:buClr>
                <a:buSzPts val="2000"/>
                <a:buFont typeface="Garamond"/>
                <a:buChar char="•"/>
              </a:pPr>
              <a:r>
                <a:rPr b="0" i="0" lang="en-US" sz="2000" u="none" cap="none" strike="noStrike">
                  <a:solidFill>
                    <a:schemeClr val="dk1"/>
                  </a:solidFill>
                  <a:latin typeface="Garamond"/>
                  <a:ea typeface="Garamond"/>
                  <a:cs typeface="Garamond"/>
                  <a:sym typeface="Garamond"/>
                </a:rPr>
                <a:t>Phosphorus</a:t>
              </a:r>
              <a:endParaRPr b="0" i="0" sz="2000" u="none" cap="none" strike="noStrike">
                <a:solidFill>
                  <a:schemeClr val="dk1"/>
                </a:solidFill>
                <a:latin typeface="Garamond"/>
                <a:ea typeface="Garamond"/>
                <a:cs typeface="Garamond"/>
                <a:sym typeface="Garamond"/>
              </a:endParaRPr>
            </a:p>
            <a:p>
              <a:pPr indent="-228600" lvl="2" marL="457200" marR="0" rtl="0" algn="just">
                <a:lnSpc>
                  <a:spcPct val="90000"/>
                </a:lnSpc>
                <a:spcBef>
                  <a:spcPts val="300"/>
                </a:spcBef>
                <a:spcAft>
                  <a:spcPts val="0"/>
                </a:spcAft>
                <a:buClr>
                  <a:schemeClr val="dk1"/>
                </a:buClr>
                <a:buSzPts val="2000"/>
                <a:buFont typeface="Garamond"/>
                <a:buChar char="•"/>
              </a:pPr>
              <a:r>
                <a:rPr b="0" i="0" lang="en-US" sz="2000" u="none" cap="none" strike="noStrike">
                  <a:solidFill>
                    <a:schemeClr val="dk1"/>
                  </a:solidFill>
                  <a:latin typeface="Garamond"/>
                  <a:ea typeface="Garamond"/>
                  <a:cs typeface="Garamond"/>
                  <a:sym typeface="Garamond"/>
                </a:rPr>
                <a:t>25-hydroxyvitamin D</a:t>
              </a:r>
              <a:endParaRPr b="0" i="0" sz="2000" u="none" cap="none" strike="noStrike">
                <a:solidFill>
                  <a:schemeClr val="dk1"/>
                </a:solidFill>
                <a:latin typeface="Garamond"/>
                <a:ea typeface="Garamond"/>
                <a:cs typeface="Garamond"/>
                <a:sym typeface="Garamond"/>
              </a:endParaRPr>
            </a:p>
            <a:p>
              <a:pPr indent="-228600" lvl="2" marL="457200" marR="0" rtl="0" algn="just">
                <a:lnSpc>
                  <a:spcPct val="90000"/>
                </a:lnSpc>
                <a:spcBef>
                  <a:spcPts val="300"/>
                </a:spcBef>
                <a:spcAft>
                  <a:spcPts val="0"/>
                </a:spcAft>
                <a:buClr>
                  <a:schemeClr val="dk1"/>
                </a:buClr>
                <a:buSzPts val="2000"/>
                <a:buFont typeface="Garamond"/>
                <a:buChar char="•"/>
              </a:pPr>
              <a:r>
                <a:rPr b="0" i="0" lang="en-US" sz="2000" u="none" cap="none" strike="noStrike">
                  <a:solidFill>
                    <a:schemeClr val="dk1"/>
                  </a:solidFill>
                  <a:latin typeface="Garamond"/>
                  <a:ea typeface="Garamond"/>
                  <a:cs typeface="Garamond"/>
                  <a:sym typeface="Garamond"/>
                </a:rPr>
                <a:t>Parathyroid hormone (PTH)</a:t>
              </a:r>
              <a:endParaRPr b="0" i="0" sz="2000" u="none" cap="none" strike="noStrike">
                <a:solidFill>
                  <a:schemeClr val="dk1"/>
                </a:solidFill>
                <a:latin typeface="Garamond"/>
                <a:ea typeface="Garamond"/>
                <a:cs typeface="Garamond"/>
                <a:sym typeface="Garamond"/>
              </a:endParaRPr>
            </a:p>
          </p:txBody>
        </p:sp>
        <p:sp>
          <p:nvSpPr>
            <p:cNvPr id="304" name="Google Shape;304;p19"/>
            <p:cNvSpPr/>
            <p:nvPr/>
          </p:nvSpPr>
          <p:spPr>
            <a:xfrm>
              <a:off x="525780" y="1613490"/>
              <a:ext cx="7360920" cy="678960"/>
            </a:xfrm>
            <a:prstGeom prst="roundRect">
              <a:avLst>
                <a:gd fmla="val 16667" name="adj"/>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txBox="1"/>
            <p:nvPr/>
          </p:nvSpPr>
          <p:spPr>
            <a:xfrm>
              <a:off x="558924" y="1646634"/>
              <a:ext cx="7294632" cy="612672"/>
            </a:xfrm>
            <a:prstGeom prst="rect">
              <a:avLst/>
            </a:prstGeom>
            <a:noFill/>
            <a:ln>
              <a:noFill/>
            </a:ln>
          </p:spPr>
          <p:txBody>
            <a:bodyPr anchorCtr="0" anchor="ctr" bIns="0" lIns="278225" spcFirstLastPara="1" rIns="278225" wrap="square" tIns="0">
              <a:noAutofit/>
            </a:bodyPr>
            <a:lstStyle/>
            <a:p>
              <a:pPr indent="0" lvl="0" marL="0" marR="0" rtl="0" algn="just">
                <a:lnSpc>
                  <a:spcPct val="90000"/>
                </a:lnSpc>
                <a:spcBef>
                  <a:spcPts val="0"/>
                </a:spcBef>
                <a:spcAft>
                  <a:spcPts val="0"/>
                </a:spcAft>
                <a:buClr>
                  <a:schemeClr val="lt1"/>
                </a:buClr>
                <a:buSzPts val="2000"/>
                <a:buFont typeface="Garamond"/>
                <a:buNone/>
              </a:pPr>
              <a:r>
                <a:rPr b="1" i="0" lang="en-US" sz="2000" u="none" cap="none" strike="noStrike">
                  <a:solidFill>
                    <a:schemeClr val="lt1"/>
                  </a:solidFill>
                  <a:latin typeface="Garamond"/>
                  <a:ea typeface="Garamond"/>
                  <a:cs typeface="Garamond"/>
                  <a:sym typeface="Garamond"/>
                </a:rPr>
                <a:t>eGFR &lt;30 mL/min/1.73 m</a:t>
              </a:r>
              <a:r>
                <a:rPr b="1" baseline="30000" i="0" lang="en-US" sz="2000" u="none" cap="none" strike="noStrike">
                  <a:solidFill>
                    <a:schemeClr val="lt1"/>
                  </a:solidFill>
                  <a:latin typeface="Garamond"/>
                  <a:ea typeface="Garamond"/>
                  <a:cs typeface="Garamond"/>
                  <a:sym typeface="Garamond"/>
                </a:rPr>
                <a:t>2</a:t>
              </a:r>
              <a:endParaRPr b="0" i="0" sz="2000" u="none" cap="none" strike="noStrike">
                <a:solidFill>
                  <a:schemeClr val="lt1"/>
                </a:solidFill>
                <a:latin typeface="Garamond"/>
                <a:ea typeface="Garamond"/>
                <a:cs typeface="Garamond"/>
                <a:sym typeface="Garamond"/>
              </a:endParaRPr>
            </a:p>
          </p:txBody>
        </p:sp>
      </p:grpSp>
      <p:sp>
        <p:nvSpPr>
          <p:cNvPr id="306" name="Google Shape;306;p19"/>
          <p:cNvSpPr txBox="1"/>
          <p:nvPr/>
        </p:nvSpPr>
        <p:spPr>
          <a:xfrm>
            <a:off x="5255218" y="412559"/>
            <a:ext cx="6098582" cy="88421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dk1"/>
              </a:buClr>
              <a:buSzPts val="1800"/>
              <a:buFont typeface="Garamond"/>
              <a:buNone/>
            </a:pPr>
            <a:r>
              <a:rPr b="0" i="0" lang="en-US" sz="1800" u="none" cap="none" strike="noStrike">
                <a:solidFill>
                  <a:schemeClr val="dk1"/>
                </a:solidFill>
                <a:latin typeface="Garamond"/>
                <a:ea typeface="Garamond"/>
                <a:cs typeface="Garamond"/>
                <a:sym typeface="Garamond"/>
              </a:rPr>
              <a:t>Monitoring the response to therapy is important for identifying patients who may require a change in therapy.</a:t>
            </a:r>
            <a:endParaRPr b="0" i="0" sz="1800" u="none" cap="none" strike="noStrike">
              <a:solidFill>
                <a:schemeClr val="dk1"/>
              </a:solidFill>
              <a:latin typeface="Garamond"/>
              <a:ea typeface="Garamond"/>
              <a:cs typeface="Garamond"/>
              <a:sym typeface="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aramond"/>
              <a:buNone/>
            </a:pPr>
            <a:r>
              <a:rPr b="1" lang="en-US" sz="3200"/>
              <a:t>Outline</a:t>
            </a:r>
            <a:endParaRPr/>
          </a:p>
        </p:txBody>
      </p:sp>
      <p:grpSp>
        <p:nvGrpSpPr>
          <p:cNvPr id="108" name="Google Shape;108;p2"/>
          <p:cNvGrpSpPr/>
          <p:nvPr/>
        </p:nvGrpSpPr>
        <p:grpSpPr>
          <a:xfrm>
            <a:off x="1420845" y="1826803"/>
            <a:ext cx="9350309" cy="4348981"/>
            <a:chOff x="582645" y="1178"/>
            <a:chExt cx="9350309" cy="4348981"/>
          </a:xfrm>
        </p:grpSpPr>
        <p:sp>
          <p:nvSpPr>
            <p:cNvPr id="109" name="Google Shape;109;p2"/>
            <p:cNvSpPr/>
            <p:nvPr/>
          </p:nvSpPr>
          <p:spPr>
            <a:xfrm>
              <a:off x="582645" y="1178"/>
              <a:ext cx="2174490" cy="1304694"/>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txBox="1"/>
            <p:nvPr/>
          </p:nvSpPr>
          <p:spPr>
            <a:xfrm>
              <a:off x="582645" y="1178"/>
              <a:ext cx="2174490" cy="1304694"/>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Garamond"/>
                <a:buNone/>
              </a:pPr>
              <a:r>
                <a:rPr b="1" i="0" lang="en-US" sz="2000" u="none" cap="none" strike="noStrike">
                  <a:solidFill>
                    <a:schemeClr val="lt1"/>
                  </a:solidFill>
                  <a:latin typeface="Garamond"/>
                  <a:ea typeface="Garamond"/>
                  <a:cs typeface="Garamond"/>
                  <a:sym typeface="Garamond"/>
                </a:rPr>
                <a:t>Definitions and Diagnosis of CKD-Associated Osteoporosis</a:t>
              </a:r>
              <a:endParaRPr b="0" i="0" sz="2000" u="none" cap="none" strike="noStrike">
                <a:solidFill>
                  <a:schemeClr val="lt1"/>
                </a:solidFill>
                <a:latin typeface="Garamond"/>
                <a:ea typeface="Garamond"/>
                <a:cs typeface="Garamond"/>
                <a:sym typeface="Garamond"/>
              </a:endParaRPr>
            </a:p>
          </p:txBody>
        </p:sp>
        <p:sp>
          <p:nvSpPr>
            <p:cNvPr id="111" name="Google Shape;111;p2"/>
            <p:cNvSpPr/>
            <p:nvPr/>
          </p:nvSpPr>
          <p:spPr>
            <a:xfrm>
              <a:off x="2974584" y="1178"/>
              <a:ext cx="2174490" cy="1304694"/>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txBox="1"/>
            <p:nvPr/>
          </p:nvSpPr>
          <p:spPr>
            <a:xfrm>
              <a:off x="2974584" y="1178"/>
              <a:ext cx="2174490" cy="1304694"/>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Garamond"/>
                <a:buNone/>
              </a:pPr>
              <a:r>
                <a:rPr b="1" i="0" lang="en-US" sz="2000" u="none" cap="none" strike="noStrike">
                  <a:solidFill>
                    <a:schemeClr val="lt1"/>
                  </a:solidFill>
                  <a:latin typeface="Garamond"/>
                  <a:ea typeface="Garamond"/>
                  <a:cs typeface="Garamond"/>
                  <a:sym typeface="Garamond"/>
                </a:rPr>
                <a:t>Epidemiology</a:t>
              </a:r>
              <a:endParaRPr b="0" i="0" sz="2000" u="none" cap="none" strike="noStrike">
                <a:solidFill>
                  <a:schemeClr val="lt1"/>
                </a:solidFill>
                <a:latin typeface="Garamond"/>
                <a:ea typeface="Garamond"/>
                <a:cs typeface="Garamond"/>
                <a:sym typeface="Garamond"/>
              </a:endParaRPr>
            </a:p>
          </p:txBody>
        </p:sp>
        <p:sp>
          <p:nvSpPr>
            <p:cNvPr id="113" name="Google Shape;113;p2"/>
            <p:cNvSpPr/>
            <p:nvPr/>
          </p:nvSpPr>
          <p:spPr>
            <a:xfrm>
              <a:off x="5366524" y="1178"/>
              <a:ext cx="2174490" cy="1304694"/>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txBox="1"/>
            <p:nvPr/>
          </p:nvSpPr>
          <p:spPr>
            <a:xfrm>
              <a:off x="5366524" y="1178"/>
              <a:ext cx="2174490" cy="1304694"/>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Garamond"/>
                <a:buNone/>
              </a:pPr>
              <a:r>
                <a:rPr b="1" i="0" lang="en-US" sz="2000" u="none" cap="none" strike="noStrike">
                  <a:solidFill>
                    <a:schemeClr val="lt1"/>
                  </a:solidFill>
                  <a:latin typeface="Garamond"/>
                  <a:ea typeface="Garamond"/>
                  <a:cs typeface="Garamond"/>
                  <a:sym typeface="Garamond"/>
                </a:rPr>
                <a:t>Managing CKD-MBD</a:t>
              </a:r>
              <a:endParaRPr b="0" i="0" sz="2000" u="none" cap="none" strike="noStrike">
                <a:solidFill>
                  <a:schemeClr val="lt1"/>
                </a:solidFill>
                <a:latin typeface="Garamond"/>
                <a:ea typeface="Garamond"/>
                <a:cs typeface="Garamond"/>
                <a:sym typeface="Garamond"/>
              </a:endParaRPr>
            </a:p>
          </p:txBody>
        </p:sp>
        <p:sp>
          <p:nvSpPr>
            <p:cNvPr id="115" name="Google Shape;115;p2"/>
            <p:cNvSpPr/>
            <p:nvPr/>
          </p:nvSpPr>
          <p:spPr>
            <a:xfrm>
              <a:off x="7758464" y="1178"/>
              <a:ext cx="2174490" cy="1304694"/>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txBox="1"/>
            <p:nvPr/>
          </p:nvSpPr>
          <p:spPr>
            <a:xfrm>
              <a:off x="7758464" y="1178"/>
              <a:ext cx="2174490" cy="1304694"/>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Garamond"/>
                <a:buNone/>
              </a:pPr>
              <a:r>
                <a:rPr b="1" i="0" lang="en-US" sz="2000" u="none" cap="none" strike="noStrike">
                  <a:solidFill>
                    <a:schemeClr val="lt1"/>
                  </a:solidFill>
                  <a:latin typeface="Garamond"/>
                  <a:ea typeface="Garamond"/>
                  <a:cs typeface="Garamond"/>
                  <a:sym typeface="Garamond"/>
                </a:rPr>
                <a:t>Pathophysiology </a:t>
              </a:r>
              <a:endParaRPr b="0" i="0" sz="2000" u="none" cap="none" strike="noStrike">
                <a:solidFill>
                  <a:schemeClr val="lt1"/>
                </a:solidFill>
                <a:latin typeface="Garamond"/>
                <a:ea typeface="Garamond"/>
                <a:cs typeface="Garamond"/>
                <a:sym typeface="Garamond"/>
              </a:endParaRPr>
            </a:p>
          </p:txBody>
        </p:sp>
        <p:sp>
          <p:nvSpPr>
            <p:cNvPr id="117" name="Google Shape;117;p2"/>
            <p:cNvSpPr/>
            <p:nvPr/>
          </p:nvSpPr>
          <p:spPr>
            <a:xfrm>
              <a:off x="582645" y="1523321"/>
              <a:ext cx="2174490" cy="1304694"/>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txBox="1"/>
            <p:nvPr/>
          </p:nvSpPr>
          <p:spPr>
            <a:xfrm>
              <a:off x="582645" y="1523321"/>
              <a:ext cx="2174490" cy="1304694"/>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Garamond"/>
                <a:buNone/>
              </a:pPr>
              <a:r>
                <a:rPr b="1" i="0" lang="en-US" sz="2000" u="none" cap="none" strike="noStrike">
                  <a:solidFill>
                    <a:schemeClr val="lt1"/>
                  </a:solidFill>
                  <a:latin typeface="Garamond"/>
                  <a:ea typeface="Garamond"/>
                  <a:cs typeface="Garamond"/>
                  <a:sym typeface="Garamond"/>
                </a:rPr>
                <a:t>Diagnosis</a:t>
              </a:r>
              <a:endParaRPr b="0" i="0" sz="2000" u="none" cap="none" strike="noStrike">
                <a:solidFill>
                  <a:schemeClr val="lt1"/>
                </a:solidFill>
                <a:latin typeface="Garamond"/>
                <a:ea typeface="Garamond"/>
                <a:cs typeface="Garamond"/>
                <a:sym typeface="Garamond"/>
              </a:endParaRPr>
            </a:p>
          </p:txBody>
        </p:sp>
        <p:sp>
          <p:nvSpPr>
            <p:cNvPr id="119" name="Google Shape;119;p2"/>
            <p:cNvSpPr/>
            <p:nvPr/>
          </p:nvSpPr>
          <p:spPr>
            <a:xfrm>
              <a:off x="2974584" y="1523321"/>
              <a:ext cx="2174490" cy="1304694"/>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txBox="1"/>
            <p:nvPr/>
          </p:nvSpPr>
          <p:spPr>
            <a:xfrm>
              <a:off x="2974584" y="1523321"/>
              <a:ext cx="2174490" cy="1304694"/>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Garamond"/>
                <a:buNone/>
              </a:pPr>
              <a:r>
                <a:rPr b="1" i="0" lang="en-US" sz="2000" u="none" cap="none" strike="noStrike">
                  <a:solidFill>
                    <a:schemeClr val="lt1"/>
                  </a:solidFill>
                  <a:latin typeface="Garamond"/>
                  <a:ea typeface="Garamond"/>
                  <a:cs typeface="Garamond"/>
                  <a:sym typeface="Garamond"/>
                </a:rPr>
                <a:t>Management/Treatment</a:t>
              </a:r>
              <a:endParaRPr b="0" i="0" sz="2000" u="none" cap="none" strike="noStrike">
                <a:solidFill>
                  <a:schemeClr val="lt1"/>
                </a:solidFill>
                <a:latin typeface="Garamond"/>
                <a:ea typeface="Garamond"/>
                <a:cs typeface="Garamond"/>
                <a:sym typeface="Garamond"/>
              </a:endParaRPr>
            </a:p>
          </p:txBody>
        </p:sp>
        <p:sp>
          <p:nvSpPr>
            <p:cNvPr id="121" name="Google Shape;121;p2"/>
            <p:cNvSpPr/>
            <p:nvPr/>
          </p:nvSpPr>
          <p:spPr>
            <a:xfrm>
              <a:off x="5366524" y="1523321"/>
              <a:ext cx="2174490" cy="1304694"/>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txBox="1"/>
            <p:nvPr/>
          </p:nvSpPr>
          <p:spPr>
            <a:xfrm>
              <a:off x="5366524" y="1523321"/>
              <a:ext cx="2174490" cy="1304694"/>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Garamond"/>
                <a:buNone/>
              </a:pPr>
              <a:r>
                <a:rPr b="1" i="0" lang="en-US" sz="2000" u="none" cap="none" strike="noStrike">
                  <a:solidFill>
                    <a:schemeClr val="lt1"/>
                  </a:solidFill>
                  <a:latin typeface="Garamond"/>
                  <a:ea typeface="Garamond"/>
                  <a:cs typeface="Garamond"/>
                  <a:sym typeface="Garamond"/>
                </a:rPr>
                <a:t>Clinical Overview</a:t>
              </a:r>
              <a:endParaRPr b="0" i="0" sz="2000" u="none" cap="none" strike="noStrike">
                <a:solidFill>
                  <a:schemeClr val="lt1"/>
                </a:solidFill>
                <a:latin typeface="Garamond"/>
                <a:ea typeface="Garamond"/>
                <a:cs typeface="Garamond"/>
                <a:sym typeface="Garamond"/>
              </a:endParaRPr>
            </a:p>
          </p:txBody>
        </p:sp>
        <p:sp>
          <p:nvSpPr>
            <p:cNvPr id="123" name="Google Shape;123;p2"/>
            <p:cNvSpPr/>
            <p:nvPr/>
          </p:nvSpPr>
          <p:spPr>
            <a:xfrm>
              <a:off x="7758464" y="1523321"/>
              <a:ext cx="2174490" cy="1304694"/>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txBox="1"/>
            <p:nvPr/>
          </p:nvSpPr>
          <p:spPr>
            <a:xfrm>
              <a:off x="7758464" y="1523321"/>
              <a:ext cx="2174490" cy="1304694"/>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Garamond"/>
                <a:buNone/>
              </a:pPr>
              <a:r>
                <a:rPr b="1" i="0" lang="en-US" sz="2000" u="none" cap="none" strike="noStrike">
                  <a:solidFill>
                    <a:schemeClr val="lt1"/>
                  </a:solidFill>
                  <a:latin typeface="Garamond"/>
                  <a:ea typeface="Garamond"/>
                  <a:cs typeface="Garamond"/>
                  <a:sym typeface="Garamond"/>
                </a:rPr>
                <a:t>Safety of Denosumab</a:t>
              </a:r>
              <a:endParaRPr b="0" i="0" sz="2000" u="none" cap="none" strike="noStrike">
                <a:solidFill>
                  <a:schemeClr val="lt1"/>
                </a:solidFill>
                <a:latin typeface="Garamond"/>
                <a:ea typeface="Garamond"/>
                <a:cs typeface="Garamond"/>
                <a:sym typeface="Garamond"/>
              </a:endParaRPr>
            </a:p>
          </p:txBody>
        </p:sp>
        <p:sp>
          <p:nvSpPr>
            <p:cNvPr id="125" name="Google Shape;125;p2"/>
            <p:cNvSpPr/>
            <p:nvPr/>
          </p:nvSpPr>
          <p:spPr>
            <a:xfrm>
              <a:off x="4170554" y="3045465"/>
              <a:ext cx="2174490" cy="1304694"/>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txBox="1"/>
            <p:nvPr/>
          </p:nvSpPr>
          <p:spPr>
            <a:xfrm>
              <a:off x="4170554" y="3045465"/>
              <a:ext cx="2174490" cy="1304694"/>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Garamond"/>
                <a:buNone/>
              </a:pPr>
              <a:r>
                <a:rPr b="1" i="0" lang="en-US" sz="2000" u="none" cap="none" strike="noStrike">
                  <a:solidFill>
                    <a:schemeClr val="lt1"/>
                  </a:solidFill>
                  <a:latin typeface="Garamond"/>
                  <a:ea typeface="Garamond"/>
                  <a:cs typeface="Garamond"/>
                  <a:sym typeface="Garamond"/>
                </a:rPr>
                <a:t>Summary and recommendations</a:t>
              </a:r>
              <a:endParaRPr b="0" i="0" sz="2000" u="none" cap="none" strike="noStrike">
                <a:solidFill>
                  <a:schemeClr val="lt1"/>
                </a:solidFill>
                <a:latin typeface="Garamond"/>
                <a:ea typeface="Garamond"/>
                <a:cs typeface="Garamond"/>
                <a:sym typeface="Garamond"/>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 name="Shape 311"/>
        <p:cNvGrpSpPr/>
        <p:nvPr/>
      </p:nvGrpSpPr>
      <p:grpSpPr>
        <a:xfrm>
          <a:off x="0" y="0"/>
          <a:ext cx="0" cy="0"/>
          <a:chOff x="0" y="0"/>
          <a:chExt cx="0" cy="0"/>
        </a:xfrm>
      </p:grpSpPr>
      <p:sp>
        <p:nvSpPr>
          <p:cNvPr id="312" name="Google Shape;312;p20"/>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313" name="Google Shape;313;p20"/>
          <p:cNvSpPr txBox="1"/>
          <p:nvPr>
            <p:ph type="title"/>
          </p:nvPr>
        </p:nvSpPr>
        <p:spPr>
          <a:xfrm>
            <a:off x="556532" y="643467"/>
            <a:ext cx="11210925" cy="74483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Garamond"/>
              <a:buNone/>
            </a:pPr>
            <a:r>
              <a:rPr b="1" lang="en-US" sz="2800">
                <a:solidFill>
                  <a:schemeClr val="lt1"/>
                </a:solidFill>
                <a:latin typeface="Garamond"/>
                <a:ea typeface="Garamond"/>
                <a:cs typeface="Garamond"/>
                <a:sym typeface="Garamond"/>
              </a:rPr>
              <a:t>Caution in the Use of Therapeutic Agents for Osteoporosis in CKD Patients.</a:t>
            </a:r>
            <a:endParaRPr/>
          </a:p>
        </p:txBody>
      </p:sp>
      <p:pic>
        <p:nvPicPr>
          <p:cNvPr id="314" name="Google Shape;314;p20"/>
          <p:cNvPicPr preferRelativeResize="0"/>
          <p:nvPr>
            <p:ph idx="1" type="body"/>
          </p:nvPr>
        </p:nvPicPr>
        <p:blipFill rotWithShape="1">
          <a:blip r:embed="rId3">
            <a:alphaModFix/>
          </a:blip>
          <a:srcRect b="0" l="0" r="0" t="0"/>
          <a:stretch/>
        </p:blipFill>
        <p:spPr>
          <a:xfrm>
            <a:off x="1421320" y="1675227"/>
            <a:ext cx="9349359" cy="4394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9" name="Shape 319"/>
        <p:cNvGrpSpPr/>
        <p:nvPr/>
      </p:nvGrpSpPr>
      <p:grpSpPr>
        <a:xfrm>
          <a:off x="0" y="0"/>
          <a:ext cx="0" cy="0"/>
          <a:chOff x="0" y="0"/>
          <a:chExt cx="0" cy="0"/>
        </a:xfrm>
      </p:grpSpPr>
      <p:sp>
        <p:nvSpPr>
          <p:cNvPr id="320" name="Google Shape;320;p21"/>
          <p:cNvSpPr/>
          <p:nvPr/>
        </p:nvSpPr>
        <p:spPr>
          <a:xfrm>
            <a:off x="336384" y="303591"/>
            <a:ext cx="4334256" cy="5896743"/>
          </a:xfrm>
          <a:prstGeom prst="rect">
            <a:avLst/>
          </a:prstGeom>
          <a:solidFill>
            <a:srgbClr val="3F3F3F"/>
          </a:solidFill>
          <a:ln cap="sq" cmpd="thinThick" w="1270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321" name="Google Shape;321;p21"/>
          <p:cNvSpPr txBox="1"/>
          <p:nvPr>
            <p:ph type="title"/>
          </p:nvPr>
        </p:nvSpPr>
        <p:spPr>
          <a:xfrm>
            <a:off x="594360" y="640263"/>
            <a:ext cx="3822192" cy="13449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Garamond"/>
              <a:buNone/>
            </a:pPr>
            <a:r>
              <a:rPr b="1" lang="en-US" sz="3200">
                <a:solidFill>
                  <a:schemeClr val="lt1"/>
                </a:solidFill>
              </a:rPr>
              <a:t>Diagnosis</a:t>
            </a:r>
            <a:endParaRPr/>
          </a:p>
        </p:txBody>
      </p:sp>
      <p:cxnSp>
        <p:nvCxnSpPr>
          <p:cNvPr id="322" name="Google Shape;322;p21"/>
          <p:cNvCxnSpPr/>
          <p:nvPr/>
        </p:nvCxnSpPr>
        <p:spPr>
          <a:xfrm>
            <a:off x="704088" y="2050687"/>
            <a:ext cx="3685032" cy="0"/>
          </a:xfrm>
          <a:prstGeom prst="straightConnector1">
            <a:avLst/>
          </a:prstGeom>
          <a:noFill/>
          <a:ln cap="flat" cmpd="sng" w="22225">
            <a:solidFill>
              <a:srgbClr val="E7E6E6"/>
            </a:solidFill>
            <a:prstDash val="solid"/>
            <a:miter lim="800000"/>
            <a:headEnd len="sm" w="sm" type="none"/>
            <a:tailEnd len="sm" w="sm" type="none"/>
          </a:ln>
        </p:spPr>
      </p:cxnSp>
      <p:sp>
        <p:nvSpPr>
          <p:cNvPr id="323" name="Google Shape;323;p21"/>
          <p:cNvSpPr txBox="1"/>
          <p:nvPr>
            <p:ph idx="1" type="body"/>
          </p:nvPr>
        </p:nvSpPr>
        <p:spPr>
          <a:xfrm>
            <a:off x="593610" y="2121763"/>
            <a:ext cx="3822192" cy="377301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Char char="•"/>
            </a:pPr>
            <a:r>
              <a:rPr lang="en-US" sz="2000">
                <a:solidFill>
                  <a:schemeClr val="lt1"/>
                </a:solidFill>
              </a:rPr>
              <a:t>DXA also offers the patient's Z-score, which is a value that is compared to that of people of similar age and gender.</a:t>
            </a:r>
            <a:endParaRPr/>
          </a:p>
          <a:p>
            <a:pPr indent="-228600" lvl="0" marL="228600" rtl="0" algn="just">
              <a:lnSpc>
                <a:spcPct val="90000"/>
              </a:lnSpc>
              <a:spcBef>
                <a:spcPts val="600"/>
              </a:spcBef>
              <a:spcAft>
                <a:spcPts val="0"/>
              </a:spcAft>
              <a:buClr>
                <a:schemeClr val="lt1"/>
              </a:buClr>
              <a:buSzPts val="2000"/>
              <a:buChar char="•"/>
            </a:pPr>
            <a:r>
              <a:rPr lang="en-US" sz="2000">
                <a:solidFill>
                  <a:schemeClr val="lt1"/>
                </a:solidFill>
              </a:rPr>
              <a:t>In the following patients, Z-scores adjusted for ethnicity or race should be used:</a:t>
            </a:r>
            <a:endParaRPr/>
          </a:p>
          <a:p>
            <a:pPr indent="-228600" lvl="1" marL="685800" rtl="0" algn="just">
              <a:lnSpc>
                <a:spcPct val="90000"/>
              </a:lnSpc>
              <a:spcBef>
                <a:spcPts val="600"/>
              </a:spcBef>
              <a:spcAft>
                <a:spcPts val="0"/>
              </a:spcAft>
              <a:buClr>
                <a:schemeClr val="lt1"/>
              </a:buClr>
              <a:buSzPts val="2000"/>
              <a:buChar char="•"/>
            </a:pPr>
            <a:r>
              <a:rPr lang="en-US" sz="2000">
                <a:solidFill>
                  <a:schemeClr val="lt1"/>
                </a:solidFill>
              </a:rPr>
              <a:t>Premenopausal women</a:t>
            </a:r>
            <a:endParaRPr/>
          </a:p>
          <a:p>
            <a:pPr indent="-228600" lvl="1" marL="685800" rtl="0" algn="just">
              <a:lnSpc>
                <a:spcPct val="90000"/>
              </a:lnSpc>
              <a:spcBef>
                <a:spcPts val="600"/>
              </a:spcBef>
              <a:spcAft>
                <a:spcPts val="0"/>
              </a:spcAft>
              <a:buClr>
                <a:schemeClr val="lt1"/>
              </a:buClr>
              <a:buSzPts val="2000"/>
              <a:buChar char="•"/>
            </a:pPr>
            <a:r>
              <a:rPr lang="en-US" sz="2000">
                <a:solidFill>
                  <a:schemeClr val="lt1"/>
                </a:solidFill>
              </a:rPr>
              <a:t>Men younger than 50 years</a:t>
            </a:r>
            <a:endParaRPr/>
          </a:p>
          <a:p>
            <a:pPr indent="-228600" lvl="1" marL="685800" rtl="0" algn="just">
              <a:lnSpc>
                <a:spcPct val="90000"/>
              </a:lnSpc>
              <a:spcBef>
                <a:spcPts val="600"/>
              </a:spcBef>
              <a:spcAft>
                <a:spcPts val="0"/>
              </a:spcAft>
              <a:buClr>
                <a:schemeClr val="lt1"/>
              </a:buClr>
              <a:buSzPts val="2000"/>
              <a:buChar char="•"/>
            </a:pPr>
            <a:r>
              <a:rPr lang="en-US" sz="2000">
                <a:solidFill>
                  <a:schemeClr val="lt1"/>
                </a:solidFill>
              </a:rPr>
              <a:t>Children</a:t>
            </a:r>
            <a:endParaRPr sz="2000">
              <a:solidFill>
                <a:schemeClr val="lt1"/>
              </a:solidFill>
            </a:endParaRPr>
          </a:p>
        </p:txBody>
      </p:sp>
      <p:pic>
        <p:nvPicPr>
          <p:cNvPr id="324" name="Google Shape;324;p21"/>
          <p:cNvPicPr preferRelativeResize="0"/>
          <p:nvPr/>
        </p:nvPicPr>
        <p:blipFill rotWithShape="1">
          <a:blip r:embed="rId3">
            <a:alphaModFix/>
          </a:blip>
          <a:srcRect b="0" l="0" r="0" t="0"/>
          <a:stretch/>
        </p:blipFill>
        <p:spPr>
          <a:xfrm>
            <a:off x="5110716" y="1784570"/>
            <a:ext cx="6596652" cy="31334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22"/>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331" name="Google Shape;331;p22"/>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pic>
        <p:nvPicPr>
          <p:cNvPr id="332" name="Google Shape;332;p22"/>
          <p:cNvPicPr preferRelativeResize="0"/>
          <p:nvPr>
            <p:ph idx="1" type="body"/>
          </p:nvPr>
        </p:nvPicPr>
        <p:blipFill rotWithShape="1">
          <a:blip r:embed="rId3">
            <a:alphaModFix/>
          </a:blip>
          <a:srcRect b="4512" l="1652" r="1610" t="2413"/>
          <a:stretch/>
        </p:blipFill>
        <p:spPr>
          <a:xfrm>
            <a:off x="1060886" y="643467"/>
            <a:ext cx="10070228" cy="557106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 name="Shape 337"/>
        <p:cNvGrpSpPr/>
        <p:nvPr/>
      </p:nvGrpSpPr>
      <p:grpSpPr>
        <a:xfrm>
          <a:off x="0" y="0"/>
          <a:ext cx="0" cy="0"/>
          <a:chOff x="0" y="0"/>
          <a:chExt cx="0" cy="0"/>
        </a:xfrm>
      </p:grpSpPr>
      <p:sp>
        <p:nvSpPr>
          <p:cNvPr id="338" name="Google Shape;338;p23"/>
          <p:cNvSpPr/>
          <p:nvPr/>
        </p:nvSpPr>
        <p:spPr>
          <a:xfrm>
            <a:off x="336384" y="303591"/>
            <a:ext cx="4334256" cy="5896743"/>
          </a:xfrm>
          <a:prstGeom prst="rect">
            <a:avLst/>
          </a:prstGeom>
          <a:solidFill>
            <a:srgbClr val="3F3F3F"/>
          </a:solidFill>
          <a:ln cap="sq" cmpd="thinThick" w="1270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339" name="Google Shape;339;p23"/>
          <p:cNvSpPr txBox="1"/>
          <p:nvPr>
            <p:ph type="title"/>
          </p:nvPr>
        </p:nvSpPr>
        <p:spPr>
          <a:xfrm>
            <a:off x="594360" y="640263"/>
            <a:ext cx="3822192" cy="13449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Garamond"/>
              <a:buNone/>
            </a:pPr>
            <a:r>
              <a:rPr b="1" lang="en-US" sz="3200">
                <a:solidFill>
                  <a:schemeClr val="lt1"/>
                </a:solidFill>
                <a:latin typeface="Garamond"/>
                <a:ea typeface="Garamond"/>
                <a:cs typeface="Garamond"/>
                <a:sym typeface="Garamond"/>
              </a:rPr>
              <a:t>Management</a:t>
            </a:r>
            <a:endParaRPr/>
          </a:p>
        </p:txBody>
      </p:sp>
      <p:cxnSp>
        <p:nvCxnSpPr>
          <p:cNvPr id="340" name="Google Shape;340;p23"/>
          <p:cNvCxnSpPr/>
          <p:nvPr/>
        </p:nvCxnSpPr>
        <p:spPr>
          <a:xfrm>
            <a:off x="704088" y="2050687"/>
            <a:ext cx="3685032" cy="0"/>
          </a:xfrm>
          <a:prstGeom prst="straightConnector1">
            <a:avLst/>
          </a:prstGeom>
          <a:noFill/>
          <a:ln cap="flat" cmpd="sng" w="22225">
            <a:solidFill>
              <a:srgbClr val="E7E6E6"/>
            </a:solidFill>
            <a:prstDash val="solid"/>
            <a:miter lim="800000"/>
            <a:headEnd len="sm" w="sm" type="none"/>
            <a:tailEnd len="sm" w="sm" type="none"/>
          </a:ln>
        </p:spPr>
      </p:cxnSp>
      <p:sp>
        <p:nvSpPr>
          <p:cNvPr id="341" name="Google Shape;341;p23"/>
          <p:cNvSpPr txBox="1"/>
          <p:nvPr/>
        </p:nvSpPr>
        <p:spPr>
          <a:xfrm>
            <a:off x="593610" y="2121763"/>
            <a:ext cx="3822192" cy="3773010"/>
          </a:xfrm>
          <a:prstGeom prst="rect">
            <a:avLst/>
          </a:prstGeom>
          <a:noFill/>
          <a:ln>
            <a:noFill/>
          </a:ln>
        </p:spPr>
        <p:txBody>
          <a:bodyPr anchorCtr="0" anchor="t" bIns="45700" lIns="91425" spcFirstLastPara="1" rIns="91425" wrap="square" tIns="45700">
            <a:normAutofit/>
          </a:bodyPr>
          <a:lstStyle/>
          <a:p>
            <a:pPr indent="127000" lvl="0" marL="0" marR="0" rtl="0" algn="just">
              <a:lnSpc>
                <a:spcPct val="150000"/>
              </a:lnSpc>
              <a:spcBef>
                <a:spcPts val="0"/>
              </a:spcBef>
              <a:spcAft>
                <a:spcPts val="0"/>
              </a:spcAft>
              <a:buClr>
                <a:schemeClr val="dk1"/>
              </a:buClr>
              <a:buSzPts val="2000"/>
              <a:buFont typeface="Arial"/>
              <a:buNone/>
            </a:pPr>
            <a:r>
              <a:t/>
            </a:r>
            <a:endParaRPr b="1" i="0" sz="2000" u="none" cap="none" strike="noStrike">
              <a:solidFill>
                <a:schemeClr val="lt1"/>
              </a:solidFill>
              <a:latin typeface="Garamond"/>
              <a:ea typeface="Garamond"/>
              <a:cs typeface="Garamond"/>
              <a:sym typeface="Garamond"/>
            </a:endParaRPr>
          </a:p>
          <a:p>
            <a:pPr indent="0" lvl="0" marL="0" marR="0" rtl="0" algn="just">
              <a:lnSpc>
                <a:spcPct val="150000"/>
              </a:lnSpc>
              <a:spcBef>
                <a:spcPts val="0"/>
              </a:spcBef>
              <a:spcAft>
                <a:spcPts val="0"/>
              </a:spcAft>
              <a:buNone/>
            </a:pPr>
            <a:r>
              <a:rPr b="1" i="0" lang="en-US" sz="2000" u="none" cap="none" strike="noStrike">
                <a:solidFill>
                  <a:schemeClr val="lt1"/>
                </a:solidFill>
                <a:latin typeface="Garamond"/>
                <a:ea typeface="Garamond"/>
                <a:cs typeface="Garamond"/>
                <a:sym typeface="Garamond"/>
              </a:rPr>
              <a:t>Nonpharmacological</a:t>
            </a:r>
            <a:endParaRPr/>
          </a:p>
          <a:p>
            <a:pPr indent="-342900" lvl="0" marL="342900" marR="0" rtl="0" algn="just">
              <a:lnSpc>
                <a:spcPct val="150000"/>
              </a:lnSpc>
              <a:spcBef>
                <a:spcPts val="0"/>
              </a:spcBef>
              <a:spcAft>
                <a:spcPts val="0"/>
              </a:spcAft>
              <a:buClr>
                <a:schemeClr val="lt1"/>
              </a:buClr>
              <a:buSzPts val="2000"/>
              <a:buFont typeface="Arial"/>
              <a:buChar char="•"/>
            </a:pPr>
            <a:r>
              <a:rPr b="1" i="0" lang="en-US" sz="2000" u="none" cap="none" strike="noStrike">
                <a:solidFill>
                  <a:schemeClr val="lt1"/>
                </a:solidFill>
                <a:latin typeface="Garamond"/>
                <a:ea typeface="Garamond"/>
                <a:cs typeface="Garamond"/>
                <a:sym typeface="Garamond"/>
              </a:rPr>
              <a:t>Lifestyle modification </a:t>
            </a:r>
            <a:r>
              <a:rPr b="0" i="0" lang="en-US" sz="2000" u="none" cap="none" strike="noStrike">
                <a:solidFill>
                  <a:schemeClr val="lt1"/>
                </a:solidFill>
                <a:latin typeface="Garamond"/>
                <a:ea typeface="Garamond"/>
                <a:cs typeface="Garamond"/>
                <a:sym typeface="Garamond"/>
              </a:rPr>
              <a:t>for the prevention of osteoporotic fractures includes the following:</a:t>
            </a:r>
            <a:endParaRPr/>
          </a:p>
        </p:txBody>
      </p:sp>
      <p:pic>
        <p:nvPicPr>
          <p:cNvPr id="342" name="Google Shape;342;p23"/>
          <p:cNvPicPr preferRelativeResize="0"/>
          <p:nvPr>
            <p:ph idx="1" type="body"/>
          </p:nvPr>
        </p:nvPicPr>
        <p:blipFill rotWithShape="1">
          <a:blip r:embed="rId3">
            <a:alphaModFix/>
          </a:blip>
          <a:srcRect b="0" l="0" r="0" t="0"/>
          <a:stretch/>
        </p:blipFill>
        <p:spPr>
          <a:xfrm>
            <a:off x="5110716" y="654893"/>
            <a:ext cx="6596652" cy="53927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6" name="Shape 346"/>
        <p:cNvGrpSpPr/>
        <p:nvPr/>
      </p:nvGrpSpPr>
      <p:grpSpPr>
        <a:xfrm>
          <a:off x="0" y="0"/>
          <a:ext cx="0" cy="0"/>
          <a:chOff x="0" y="0"/>
          <a:chExt cx="0" cy="0"/>
        </a:xfrm>
      </p:grpSpPr>
      <p:sp>
        <p:nvSpPr>
          <p:cNvPr id="347" name="Google Shape;347;p2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348" name="Google Shape;348;p24"/>
          <p:cNvSpPr/>
          <p:nvPr/>
        </p:nvSpPr>
        <p:spPr>
          <a:xfrm>
            <a:off x="0" y="0"/>
            <a:ext cx="5779911" cy="6858000"/>
          </a:xfrm>
          <a:prstGeom prst="rect">
            <a:avLst/>
          </a:prstGeom>
          <a:gradFill>
            <a:gsLst>
              <a:gs pos="0">
                <a:schemeClr val="accent1"/>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Garamond"/>
              <a:ea typeface="Garamond"/>
              <a:cs typeface="Garamond"/>
              <a:sym typeface="Garamond"/>
            </a:endParaRPr>
          </a:p>
        </p:txBody>
      </p:sp>
      <p:sp>
        <p:nvSpPr>
          <p:cNvPr id="349" name="Google Shape;349;p24"/>
          <p:cNvSpPr txBox="1"/>
          <p:nvPr>
            <p:ph type="title"/>
          </p:nvPr>
        </p:nvSpPr>
        <p:spPr>
          <a:xfrm>
            <a:off x="1188069" y="381935"/>
            <a:ext cx="4008583" cy="5974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200"/>
              <a:buFont typeface="Garamond"/>
              <a:buNone/>
            </a:pPr>
            <a:r>
              <a:rPr b="1" lang="en-US" sz="3200">
                <a:solidFill>
                  <a:srgbClr val="FFFFFF"/>
                </a:solidFill>
              </a:rPr>
              <a:t>Treatment</a:t>
            </a:r>
            <a:endParaRPr/>
          </a:p>
        </p:txBody>
      </p:sp>
      <p:grpSp>
        <p:nvGrpSpPr>
          <p:cNvPr id="350" name="Google Shape;350;p24"/>
          <p:cNvGrpSpPr/>
          <p:nvPr/>
        </p:nvGrpSpPr>
        <p:grpSpPr>
          <a:xfrm>
            <a:off x="613892" y="554152"/>
            <a:ext cx="574177" cy="1075866"/>
            <a:chOff x="613892" y="554152"/>
            <a:chExt cx="574177" cy="1075866"/>
          </a:xfrm>
        </p:grpSpPr>
        <p:sp>
          <p:nvSpPr>
            <p:cNvPr id="351" name="Google Shape;351;p24"/>
            <p:cNvSpPr/>
            <p:nvPr/>
          </p:nvSpPr>
          <p:spPr>
            <a:xfrm>
              <a:off x="633061" y="554152"/>
              <a:ext cx="171515" cy="171515"/>
            </a:xfrm>
            <a:custGeom>
              <a:rect b="b" l="l" r="r" t="t"/>
              <a:pathLst>
                <a:path extrusionOk="0" h="171515" w="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352" name="Google Shape;352;p24"/>
            <p:cNvSpPr/>
            <p:nvPr/>
          </p:nvSpPr>
          <p:spPr>
            <a:xfrm>
              <a:off x="1075643" y="837005"/>
              <a:ext cx="112426" cy="112426"/>
            </a:xfrm>
            <a:custGeom>
              <a:rect b="b" l="l" r="r" t="t"/>
              <a:pathLst>
                <a:path extrusionOk="0" h="112426" w="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353" name="Google Shape;353;p24"/>
            <p:cNvSpPr/>
            <p:nvPr/>
          </p:nvSpPr>
          <p:spPr>
            <a:xfrm>
              <a:off x="613892" y="1472473"/>
              <a:ext cx="157545" cy="157545"/>
            </a:xfrm>
            <a:custGeom>
              <a:rect b="b" l="l" r="r" t="t"/>
              <a:pathLst>
                <a:path extrusionOk="0" h="157545" w="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grpSp>
      <p:sp>
        <p:nvSpPr>
          <p:cNvPr id="354" name="Google Shape;354;p24"/>
          <p:cNvSpPr txBox="1"/>
          <p:nvPr>
            <p:ph idx="1" type="body"/>
          </p:nvPr>
        </p:nvSpPr>
        <p:spPr>
          <a:xfrm>
            <a:off x="6297233" y="518400"/>
            <a:ext cx="4771607" cy="5837949"/>
          </a:xfrm>
          <a:prstGeom prst="rect">
            <a:avLst/>
          </a:prstGeom>
          <a:noFill/>
          <a:ln>
            <a:noFill/>
          </a:ln>
        </p:spPr>
        <p:txBody>
          <a:bodyPr anchorCtr="0" anchor="ctr"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000"/>
              <a:buChar char="•"/>
            </a:pPr>
            <a:r>
              <a:rPr lang="en-US" sz="2000">
                <a:solidFill>
                  <a:schemeClr val="dk1"/>
                </a:solidFill>
              </a:rPr>
              <a:t>The main goal of treatment is to prevent fractures. </a:t>
            </a:r>
            <a:endParaRPr/>
          </a:p>
          <a:p>
            <a:pPr indent="-228600" lvl="0" marL="228600" rtl="0" algn="just">
              <a:lnSpc>
                <a:spcPct val="150000"/>
              </a:lnSpc>
              <a:spcBef>
                <a:spcPts val="0"/>
              </a:spcBef>
              <a:spcAft>
                <a:spcPts val="0"/>
              </a:spcAft>
              <a:buClr>
                <a:schemeClr val="dk1"/>
              </a:buClr>
              <a:buSzPts val="2000"/>
              <a:buChar char="•"/>
            </a:pPr>
            <a:r>
              <a:rPr lang="en-US" sz="2000">
                <a:solidFill>
                  <a:schemeClr val="dk1"/>
                </a:solidFill>
              </a:rPr>
              <a:t>All optimal therapeutic agents have the following characteristics:</a:t>
            </a:r>
            <a:endParaRPr/>
          </a:p>
          <a:p>
            <a:pPr indent="-228600" lvl="1" marL="685800" rtl="0" algn="just">
              <a:lnSpc>
                <a:spcPct val="150000"/>
              </a:lnSpc>
              <a:spcBef>
                <a:spcPts val="0"/>
              </a:spcBef>
              <a:spcAft>
                <a:spcPts val="0"/>
              </a:spcAft>
              <a:buClr>
                <a:schemeClr val="dk1"/>
              </a:buClr>
              <a:buSzPts val="2000"/>
              <a:buChar char="•"/>
            </a:pPr>
            <a:r>
              <a:rPr lang="en-US" sz="2000">
                <a:solidFill>
                  <a:schemeClr val="dk1"/>
                </a:solidFill>
              </a:rPr>
              <a:t>The drug must be well tolerated and safe, with few side effects.</a:t>
            </a:r>
            <a:endParaRPr/>
          </a:p>
          <a:p>
            <a:pPr indent="-228600" lvl="1" marL="685800" rtl="0" algn="just">
              <a:lnSpc>
                <a:spcPct val="150000"/>
              </a:lnSpc>
              <a:spcBef>
                <a:spcPts val="0"/>
              </a:spcBef>
              <a:spcAft>
                <a:spcPts val="0"/>
              </a:spcAft>
              <a:buClr>
                <a:schemeClr val="dk1"/>
              </a:buClr>
              <a:buSzPts val="2000"/>
              <a:buChar char="•"/>
            </a:pPr>
            <a:r>
              <a:rPr lang="en-US" sz="2000">
                <a:solidFill>
                  <a:schemeClr val="dk1"/>
                </a:solidFill>
              </a:rPr>
              <a:t>Bioavailability should be evaluated both orally and intravenously.</a:t>
            </a:r>
            <a:endParaRPr/>
          </a:p>
        </p:txBody>
      </p:sp>
      <p:cxnSp>
        <p:nvCxnSpPr>
          <p:cNvPr id="355" name="Google Shape;355;p24"/>
          <p:cNvCxnSpPr/>
          <p:nvPr/>
        </p:nvCxnSpPr>
        <p:spPr>
          <a:xfrm>
            <a:off x="11586162" y="3610394"/>
            <a:ext cx="0" cy="3238728"/>
          </a:xfrm>
          <a:prstGeom prst="straightConnector1">
            <a:avLst/>
          </a:prstGeom>
          <a:noFill/>
          <a:ln cap="sq" cmpd="sng" w="25400">
            <a:solidFill>
              <a:schemeClr val="accent1"/>
            </a:solidFill>
            <a:prstDash val="solid"/>
            <a:bevel/>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5"/>
          <p:cNvSpPr txBox="1"/>
          <p:nvPr>
            <p:ph type="title"/>
          </p:nvPr>
        </p:nvSpPr>
        <p:spPr>
          <a:xfrm>
            <a:off x="838200" y="557188"/>
            <a:ext cx="10515600" cy="11334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aramond"/>
              <a:buNone/>
            </a:pPr>
            <a:r>
              <a:rPr b="1" lang="en-US" sz="3200"/>
              <a:t>Classes of Osteoporosis Medications</a:t>
            </a:r>
            <a:endParaRPr/>
          </a:p>
        </p:txBody>
      </p:sp>
      <p:grpSp>
        <p:nvGrpSpPr>
          <p:cNvPr id="361" name="Google Shape;361;p25"/>
          <p:cNvGrpSpPr/>
          <p:nvPr/>
        </p:nvGrpSpPr>
        <p:grpSpPr>
          <a:xfrm>
            <a:off x="3027211" y="2990285"/>
            <a:ext cx="6134527" cy="3067264"/>
            <a:chOff x="2190536" y="2287"/>
            <a:chExt cx="6134527" cy="3067264"/>
          </a:xfrm>
        </p:grpSpPr>
        <p:sp>
          <p:nvSpPr>
            <p:cNvPr id="362" name="Google Shape;362;p25"/>
            <p:cNvSpPr/>
            <p:nvPr/>
          </p:nvSpPr>
          <p:spPr>
            <a:xfrm>
              <a:off x="2190536" y="2287"/>
              <a:ext cx="2726456" cy="1363228"/>
            </a:xfrm>
            <a:prstGeom prst="roundRect">
              <a:avLst>
                <a:gd fmla="val 10000"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5"/>
            <p:cNvSpPr txBox="1"/>
            <p:nvPr/>
          </p:nvSpPr>
          <p:spPr>
            <a:xfrm>
              <a:off x="2230464" y="42215"/>
              <a:ext cx="2646600" cy="1283372"/>
            </a:xfrm>
            <a:prstGeom prst="rect">
              <a:avLst/>
            </a:prstGeom>
            <a:noFill/>
            <a:ln>
              <a:noFill/>
            </a:ln>
          </p:spPr>
          <p:txBody>
            <a:bodyPr anchorCtr="0" anchor="ctr" bIns="25400" lIns="38100" spcFirstLastPara="1" rIns="38100" wrap="square" tIns="25400">
              <a:noAutofit/>
            </a:bodyPr>
            <a:lstStyle/>
            <a:p>
              <a:pPr indent="0" lvl="0" marL="0" marR="0" rtl="0" algn="ctr">
                <a:lnSpc>
                  <a:spcPct val="90000"/>
                </a:lnSpc>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Anabolic therapy </a:t>
              </a:r>
              <a:endParaRPr b="1" sz="2000">
                <a:solidFill>
                  <a:schemeClr val="lt1"/>
                </a:solidFill>
                <a:latin typeface="Garamond"/>
                <a:ea typeface="Garamond"/>
                <a:cs typeface="Garamond"/>
                <a:sym typeface="Garamond"/>
              </a:endParaRPr>
            </a:p>
          </p:txBody>
        </p:sp>
        <p:sp>
          <p:nvSpPr>
            <p:cNvPr id="364" name="Google Shape;364;p25"/>
            <p:cNvSpPr/>
            <p:nvPr/>
          </p:nvSpPr>
          <p:spPr>
            <a:xfrm>
              <a:off x="2463181" y="1365515"/>
              <a:ext cx="272645" cy="1022421"/>
            </a:xfrm>
            <a:custGeom>
              <a:rect b="b" l="l" r="r" t="t"/>
              <a:pathLst>
                <a:path extrusionOk="0" h="120000" w="120000">
                  <a:moveTo>
                    <a:pt x="0" y="0"/>
                  </a:moveTo>
                  <a:lnTo>
                    <a:pt x="0" y="120000"/>
                  </a:lnTo>
                  <a:lnTo>
                    <a:pt x="120000" y="120000"/>
                  </a:lnTo>
                </a:path>
              </a:pathLst>
            </a:custGeom>
            <a:noFill/>
            <a:ln cap="flat" cmpd="sng" w="12700">
              <a:solidFill>
                <a:srgbClr val="BA6124"/>
              </a:solidFill>
              <a:prstDash val="solid"/>
              <a:miter lim="800000"/>
              <a:headEnd len="sm" w="sm" type="none"/>
              <a:tailEnd len="sm" w="sm" type="none"/>
            </a:ln>
          </p:spPr>
        </p:sp>
        <p:sp>
          <p:nvSpPr>
            <p:cNvPr id="365" name="Google Shape;365;p25"/>
            <p:cNvSpPr/>
            <p:nvPr/>
          </p:nvSpPr>
          <p:spPr>
            <a:xfrm>
              <a:off x="2735827" y="1706323"/>
              <a:ext cx="2181165" cy="1363228"/>
            </a:xfrm>
            <a:prstGeom prst="roundRect">
              <a:avLst>
                <a:gd fmla="val 10000" name="adj"/>
              </a:avLst>
            </a:prstGeom>
            <a:solidFill>
              <a:schemeClr val="lt1">
                <a:alpha val="89803"/>
              </a:schemeClr>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5"/>
            <p:cNvSpPr txBox="1"/>
            <p:nvPr/>
          </p:nvSpPr>
          <p:spPr>
            <a:xfrm>
              <a:off x="2775755" y="1746251"/>
              <a:ext cx="2101309" cy="1283372"/>
            </a:xfrm>
            <a:prstGeom prst="rect">
              <a:avLst/>
            </a:prstGeom>
            <a:noFill/>
            <a:ln>
              <a:noFill/>
            </a:ln>
          </p:spPr>
          <p:txBody>
            <a:bodyPr anchorCtr="0" anchor="ctr" bIns="25400" lIns="38100" spcFirstLastPara="1" rIns="38100" wrap="square" tIns="25400">
              <a:noAutofit/>
            </a:bodyPr>
            <a:lstStyle/>
            <a:p>
              <a:pPr indent="0" lvl="0" marL="0" marR="0" rtl="0" algn="ctr">
                <a:lnSpc>
                  <a:spcPct val="90000"/>
                </a:lnSpc>
                <a:spcBef>
                  <a:spcPts val="0"/>
                </a:spcBef>
                <a:spcAft>
                  <a:spcPts val="0"/>
                </a:spcAft>
                <a:buClr>
                  <a:schemeClr val="dk1"/>
                </a:buClr>
                <a:buSzPts val="2000"/>
                <a:buFont typeface="Garamond"/>
                <a:buNone/>
              </a:pPr>
              <a:r>
                <a:rPr lang="en-US" sz="2000">
                  <a:solidFill>
                    <a:schemeClr val="dk1"/>
                  </a:solidFill>
                  <a:latin typeface="Garamond"/>
                  <a:ea typeface="Garamond"/>
                  <a:cs typeface="Garamond"/>
                  <a:sym typeface="Garamond"/>
                </a:rPr>
                <a:t>Which stimulates new bone formation</a:t>
              </a:r>
              <a:endParaRPr sz="2000">
                <a:solidFill>
                  <a:schemeClr val="dk1"/>
                </a:solidFill>
                <a:latin typeface="Garamond"/>
                <a:ea typeface="Garamond"/>
                <a:cs typeface="Garamond"/>
                <a:sym typeface="Garamond"/>
              </a:endParaRPr>
            </a:p>
          </p:txBody>
        </p:sp>
        <p:sp>
          <p:nvSpPr>
            <p:cNvPr id="367" name="Google Shape;367;p25"/>
            <p:cNvSpPr/>
            <p:nvPr/>
          </p:nvSpPr>
          <p:spPr>
            <a:xfrm>
              <a:off x="5598607" y="2287"/>
              <a:ext cx="2726456" cy="1363228"/>
            </a:xfrm>
            <a:prstGeom prst="roundRect">
              <a:avLst>
                <a:gd fmla="val 10000"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5"/>
            <p:cNvSpPr txBox="1"/>
            <p:nvPr/>
          </p:nvSpPr>
          <p:spPr>
            <a:xfrm>
              <a:off x="5638535" y="42215"/>
              <a:ext cx="2646600" cy="1283372"/>
            </a:xfrm>
            <a:prstGeom prst="rect">
              <a:avLst/>
            </a:prstGeom>
            <a:noFill/>
            <a:ln>
              <a:noFill/>
            </a:ln>
          </p:spPr>
          <p:txBody>
            <a:bodyPr anchorCtr="0" anchor="ctr" bIns="25400" lIns="38100" spcFirstLastPara="1" rIns="38100" wrap="square" tIns="25400">
              <a:noAutofit/>
            </a:bodyPr>
            <a:lstStyle/>
            <a:p>
              <a:pPr indent="0" lvl="0" marL="0" marR="0" rtl="0" algn="ctr">
                <a:lnSpc>
                  <a:spcPct val="90000"/>
                </a:lnSpc>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Anticatabolic or antiresorptive therapy</a:t>
              </a:r>
              <a:endParaRPr b="1" sz="2000">
                <a:solidFill>
                  <a:schemeClr val="lt1"/>
                </a:solidFill>
                <a:latin typeface="Garamond"/>
                <a:ea typeface="Garamond"/>
                <a:cs typeface="Garamond"/>
                <a:sym typeface="Garamond"/>
              </a:endParaRPr>
            </a:p>
          </p:txBody>
        </p:sp>
        <p:sp>
          <p:nvSpPr>
            <p:cNvPr id="369" name="Google Shape;369;p25"/>
            <p:cNvSpPr/>
            <p:nvPr/>
          </p:nvSpPr>
          <p:spPr>
            <a:xfrm>
              <a:off x="5871252" y="1365515"/>
              <a:ext cx="272645" cy="1022421"/>
            </a:xfrm>
            <a:custGeom>
              <a:rect b="b" l="l" r="r" t="t"/>
              <a:pathLst>
                <a:path extrusionOk="0" h="120000" w="120000">
                  <a:moveTo>
                    <a:pt x="0" y="0"/>
                  </a:moveTo>
                  <a:lnTo>
                    <a:pt x="0" y="120000"/>
                  </a:lnTo>
                  <a:lnTo>
                    <a:pt x="120000" y="120000"/>
                  </a:lnTo>
                </a:path>
              </a:pathLst>
            </a:custGeom>
            <a:noFill/>
            <a:ln cap="flat" cmpd="sng" w="12700">
              <a:solidFill>
                <a:srgbClr val="BA6124"/>
              </a:solidFill>
              <a:prstDash val="solid"/>
              <a:miter lim="800000"/>
              <a:headEnd len="sm" w="sm" type="none"/>
              <a:tailEnd len="sm" w="sm" type="none"/>
            </a:ln>
          </p:spPr>
        </p:sp>
        <p:sp>
          <p:nvSpPr>
            <p:cNvPr id="370" name="Google Shape;370;p25"/>
            <p:cNvSpPr/>
            <p:nvPr/>
          </p:nvSpPr>
          <p:spPr>
            <a:xfrm>
              <a:off x="6143898" y="1706323"/>
              <a:ext cx="2181165" cy="1363228"/>
            </a:xfrm>
            <a:prstGeom prst="roundRect">
              <a:avLst>
                <a:gd fmla="val 10000" name="adj"/>
              </a:avLst>
            </a:prstGeom>
            <a:solidFill>
              <a:schemeClr val="lt1">
                <a:alpha val="89803"/>
              </a:schemeClr>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5"/>
            <p:cNvSpPr txBox="1"/>
            <p:nvPr/>
          </p:nvSpPr>
          <p:spPr>
            <a:xfrm>
              <a:off x="6183826" y="1746251"/>
              <a:ext cx="2101309" cy="1283372"/>
            </a:xfrm>
            <a:prstGeom prst="rect">
              <a:avLst/>
            </a:prstGeom>
            <a:noFill/>
            <a:ln>
              <a:noFill/>
            </a:ln>
          </p:spPr>
          <p:txBody>
            <a:bodyPr anchorCtr="0" anchor="ctr" bIns="25400" lIns="38100" spcFirstLastPara="1" rIns="38100" wrap="square" tIns="25400">
              <a:noAutofit/>
            </a:bodyPr>
            <a:lstStyle/>
            <a:p>
              <a:pPr indent="0" lvl="0" marL="0" marR="0" rtl="0" algn="ctr">
                <a:lnSpc>
                  <a:spcPct val="90000"/>
                </a:lnSpc>
                <a:spcBef>
                  <a:spcPts val="0"/>
                </a:spcBef>
                <a:spcAft>
                  <a:spcPts val="0"/>
                </a:spcAft>
                <a:buClr>
                  <a:schemeClr val="dk1"/>
                </a:buClr>
                <a:buSzPts val="2000"/>
                <a:buFont typeface="Garamond"/>
                <a:buNone/>
              </a:pPr>
              <a:r>
                <a:rPr lang="en-US" sz="2000">
                  <a:solidFill>
                    <a:schemeClr val="dk1"/>
                  </a:solidFill>
                  <a:latin typeface="Garamond"/>
                  <a:ea typeface="Garamond"/>
                  <a:cs typeface="Garamond"/>
                  <a:sym typeface="Garamond"/>
                </a:rPr>
                <a:t>Which decreases bone resorption and ⁄ or inhibits bone turnover</a:t>
              </a:r>
              <a:endParaRPr sz="2000">
                <a:solidFill>
                  <a:schemeClr val="dk1"/>
                </a:solidFill>
                <a:latin typeface="Garamond"/>
                <a:ea typeface="Garamond"/>
                <a:cs typeface="Garamond"/>
                <a:sym typeface="Garamond"/>
              </a:endParaRPr>
            </a:p>
          </p:txBody>
        </p:sp>
      </p:grpSp>
      <p:sp>
        <p:nvSpPr>
          <p:cNvPr id="372" name="Google Shape;372;p25"/>
          <p:cNvSpPr txBox="1"/>
          <p:nvPr/>
        </p:nvSpPr>
        <p:spPr>
          <a:xfrm>
            <a:off x="1173646" y="1870624"/>
            <a:ext cx="9841657" cy="510589"/>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chemeClr val="dk1"/>
              </a:buClr>
              <a:buSzPts val="2000"/>
              <a:buFont typeface="Garamond"/>
              <a:buNone/>
            </a:pPr>
            <a:r>
              <a:rPr lang="en-US" sz="2000">
                <a:solidFill>
                  <a:schemeClr val="dk1"/>
                </a:solidFill>
                <a:latin typeface="Garamond"/>
                <a:ea typeface="Garamond"/>
                <a:cs typeface="Garamond"/>
                <a:sym typeface="Garamond"/>
              </a:rPr>
              <a:t>To treat osteoporosis, there are two basic pharmacological approaches: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6" name="Shape 376"/>
        <p:cNvGrpSpPr/>
        <p:nvPr/>
      </p:nvGrpSpPr>
      <p:grpSpPr>
        <a:xfrm>
          <a:off x="0" y="0"/>
          <a:ext cx="0" cy="0"/>
          <a:chOff x="0" y="0"/>
          <a:chExt cx="0" cy="0"/>
        </a:xfrm>
      </p:grpSpPr>
      <p:sp>
        <p:nvSpPr>
          <p:cNvPr id="377" name="Google Shape;377;p26"/>
          <p:cNvSpPr/>
          <p:nvPr/>
        </p:nvSpPr>
        <p:spPr>
          <a:xfrm>
            <a:off x="336884" y="311449"/>
            <a:ext cx="4332307" cy="6179552"/>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378" name="Google Shape;378;p26"/>
          <p:cNvSpPr txBox="1"/>
          <p:nvPr>
            <p:ph type="title"/>
          </p:nvPr>
        </p:nvSpPr>
        <p:spPr>
          <a:xfrm>
            <a:off x="742950" y="742951"/>
            <a:ext cx="3476625" cy="496252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200"/>
              <a:buFont typeface="Garamond"/>
              <a:buNone/>
            </a:pPr>
            <a:r>
              <a:rPr b="1" lang="en-US" sz="3200">
                <a:solidFill>
                  <a:srgbClr val="FFFFFF"/>
                </a:solidFill>
                <a:latin typeface="Garamond"/>
                <a:ea typeface="Garamond"/>
                <a:cs typeface="Garamond"/>
                <a:sym typeface="Garamond"/>
              </a:rPr>
              <a:t>Summary of treatment modalities for osteoporosis</a:t>
            </a:r>
            <a:endParaRPr/>
          </a:p>
        </p:txBody>
      </p:sp>
      <p:graphicFrame>
        <p:nvGraphicFramePr>
          <p:cNvPr id="379" name="Google Shape;379;p26"/>
          <p:cNvGraphicFramePr/>
          <p:nvPr/>
        </p:nvGraphicFramePr>
        <p:xfrm>
          <a:off x="5153822" y="638377"/>
          <a:ext cx="3000000" cy="3000000"/>
        </p:xfrm>
        <a:graphic>
          <a:graphicData uri="http://schemas.openxmlformats.org/drawingml/2006/table">
            <a:tbl>
              <a:tblPr bandRow="1" firstRow="1">
                <a:noFill/>
                <a:tableStyleId>{76FED3CC-ACE9-4055-8279-C8EB264A497E}</a:tableStyleId>
              </a:tblPr>
              <a:tblGrid>
                <a:gridCol w="1398375"/>
                <a:gridCol w="1899650"/>
                <a:gridCol w="3255525"/>
              </a:tblGrid>
              <a:tr h="666525">
                <a:tc>
                  <a:txBody>
                    <a:bodyPr/>
                    <a:lstStyle/>
                    <a:p>
                      <a:pPr indent="0" lvl="0" marL="0" marR="0" rtl="0" algn="ctr">
                        <a:spcBef>
                          <a:spcPts val="0"/>
                        </a:spcBef>
                        <a:spcAft>
                          <a:spcPts val="0"/>
                        </a:spcAft>
                        <a:buNone/>
                      </a:pPr>
                      <a:r>
                        <a:rPr b="1" lang="en-US" sz="1600" cap="none">
                          <a:solidFill>
                            <a:schemeClr val="dk1"/>
                          </a:solidFill>
                        </a:rPr>
                        <a:t>Treatment modalities</a:t>
                      </a:r>
                      <a:endParaRPr/>
                    </a:p>
                  </a:txBody>
                  <a:tcPr marT="17925" marB="134500" marR="30775" marL="62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lang="en-US" sz="1600" cap="none">
                          <a:solidFill>
                            <a:schemeClr val="dk1"/>
                          </a:solidFill>
                        </a:rPr>
                        <a:t>Drug class</a:t>
                      </a:r>
                      <a:endParaRPr/>
                    </a:p>
                  </a:txBody>
                  <a:tcPr marT="17925" marB="134500" marR="30775" marL="62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lang="en-US" sz="1600" cap="none">
                          <a:solidFill>
                            <a:schemeClr val="dk1"/>
                          </a:solidFill>
                        </a:rPr>
                        <a:t>Medications</a:t>
                      </a:r>
                      <a:endParaRPr/>
                    </a:p>
                  </a:txBody>
                  <a:tcPr marT="17925" marB="134500" marR="30775" marL="627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84950">
                <a:tc>
                  <a:txBody>
                    <a:bodyPr/>
                    <a:lstStyle/>
                    <a:p>
                      <a:pPr indent="0" lvl="0" marL="0" marR="0" rtl="0" algn="ctr">
                        <a:spcBef>
                          <a:spcPts val="0"/>
                        </a:spcBef>
                        <a:spcAft>
                          <a:spcPts val="0"/>
                        </a:spcAft>
                        <a:buNone/>
                      </a:pPr>
                      <a:r>
                        <a:rPr b="1" lang="en-US" sz="1200" cap="none">
                          <a:solidFill>
                            <a:schemeClr val="dk1"/>
                          </a:solidFill>
                        </a:rPr>
                        <a:t>Lifestyle modifications</a:t>
                      </a:r>
                      <a:endParaRPr/>
                    </a:p>
                  </a:txBody>
                  <a:tcPr marT="17925" marB="134500" marR="30775" marL="62775">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cap="none">
                          <a:solidFill>
                            <a:schemeClr val="dk1"/>
                          </a:solidFill>
                        </a:rPr>
                        <a:t>Nutritional supplements</a:t>
                      </a:r>
                      <a:br>
                        <a:rPr lang="en-US" sz="1200" cap="none">
                          <a:solidFill>
                            <a:schemeClr val="dk1"/>
                          </a:solidFill>
                        </a:rPr>
                      </a:br>
                      <a:r>
                        <a:rPr lang="en-US" sz="1200" cap="none">
                          <a:solidFill>
                            <a:schemeClr val="dk1"/>
                          </a:solidFill>
                        </a:rPr>
                        <a:t>Physical activity</a:t>
                      </a:r>
                      <a:br>
                        <a:rPr lang="en-US" sz="1200" cap="none">
                          <a:solidFill>
                            <a:schemeClr val="dk1"/>
                          </a:solidFill>
                        </a:rPr>
                      </a:br>
                      <a:r>
                        <a:rPr lang="en-US" sz="1200" cap="none">
                          <a:solidFill>
                            <a:schemeClr val="dk1"/>
                          </a:solidFill>
                        </a:rPr>
                        <a:t>Smoking cessation</a:t>
                      </a:r>
                      <a:br>
                        <a:rPr lang="en-US" sz="1200" cap="none">
                          <a:solidFill>
                            <a:schemeClr val="dk1"/>
                          </a:solidFill>
                        </a:rPr>
                      </a:br>
                      <a:r>
                        <a:rPr lang="en-US" sz="1200" cap="none">
                          <a:solidFill>
                            <a:schemeClr val="dk1"/>
                          </a:solidFill>
                        </a:rPr>
                        <a:t>Limited alcohol &amp; caffeine consumption</a:t>
                      </a:r>
                      <a:endParaRPr/>
                    </a:p>
                  </a:txBody>
                  <a:tcPr marT="17925" marB="134500" marR="30775" marL="62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l">
                        <a:spcBef>
                          <a:spcPts val="0"/>
                        </a:spcBef>
                        <a:spcAft>
                          <a:spcPts val="0"/>
                        </a:spcAft>
                        <a:buClr>
                          <a:schemeClr val="dk1"/>
                        </a:buClr>
                        <a:buSzPts val="1200"/>
                        <a:buFont typeface="Arial"/>
                        <a:buChar char="•"/>
                      </a:pPr>
                      <a:r>
                        <a:rPr lang="en-US" sz="1200" cap="none">
                          <a:solidFill>
                            <a:schemeClr val="dk1"/>
                          </a:solidFill>
                        </a:rPr>
                        <a:t>Calcium &amp; Vitamin D</a:t>
                      </a:r>
                      <a:endParaRPr/>
                    </a:p>
                  </a:txBody>
                  <a:tcPr marT="17925" marB="134500" marR="30775" marL="62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26300">
                <a:tc rowSpan="7">
                  <a:txBody>
                    <a:bodyPr/>
                    <a:lstStyle/>
                    <a:p>
                      <a:pPr indent="0" lvl="0" marL="0" marR="0" rtl="0" algn="ctr">
                        <a:spcBef>
                          <a:spcPts val="0"/>
                        </a:spcBef>
                        <a:spcAft>
                          <a:spcPts val="0"/>
                        </a:spcAft>
                        <a:buNone/>
                      </a:pPr>
                      <a:r>
                        <a:rPr b="1" lang="en-US" sz="1200" cap="none">
                          <a:solidFill>
                            <a:schemeClr val="dk1"/>
                          </a:solidFill>
                        </a:rPr>
                        <a:t>Pharmacological agents (antiresorptive drugs)</a:t>
                      </a:r>
                      <a:endParaRPr/>
                    </a:p>
                  </a:txBody>
                  <a:tcPr marT="17925" marB="134500" marR="30775" marL="62775">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200" cap="none">
                          <a:solidFill>
                            <a:schemeClr val="dk1"/>
                          </a:solidFill>
                          <a:latin typeface="Garamond"/>
                          <a:ea typeface="Garamond"/>
                          <a:cs typeface="Garamond"/>
                          <a:sym typeface="Garamond"/>
                        </a:rPr>
                        <a:t>BPs</a:t>
                      </a:r>
                      <a:endParaRPr sz="1200" cap="none">
                        <a:solidFill>
                          <a:schemeClr val="dk1"/>
                        </a:solidFill>
                      </a:endParaRPr>
                    </a:p>
                  </a:txBody>
                  <a:tcPr marT="17925" marB="134500" marR="49250" marL="62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285750" lvl="0" marL="285750" marR="0" rtl="0" algn="l">
                        <a:spcBef>
                          <a:spcPts val="0"/>
                        </a:spcBef>
                        <a:spcAft>
                          <a:spcPts val="0"/>
                        </a:spcAft>
                        <a:buClr>
                          <a:schemeClr val="dk1"/>
                        </a:buClr>
                        <a:buSzPts val="1200"/>
                        <a:buFont typeface="Arial"/>
                        <a:buChar char="•"/>
                      </a:pPr>
                      <a:r>
                        <a:rPr lang="en-US" sz="1200" cap="none">
                          <a:solidFill>
                            <a:schemeClr val="dk1"/>
                          </a:solidFill>
                        </a:rPr>
                        <a:t>Alendronate, Risedronate, Ibandronate, Zoledronic acid, Clodronate, Minodronate, Pamidronate, Etidronate, Tiludronate</a:t>
                      </a:r>
                      <a:endParaRPr/>
                    </a:p>
                  </a:txBody>
                  <a:tcPr marT="17925" marB="134500" marR="30775" marL="62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367625">
                <a:tc vMerge="1"/>
                <a:tc>
                  <a:txBody>
                    <a:bodyPr/>
                    <a:lstStyle/>
                    <a:p>
                      <a:pPr indent="0" lvl="0" marL="0" marR="0" rtl="0" algn="l">
                        <a:spcBef>
                          <a:spcPts val="0"/>
                        </a:spcBef>
                        <a:spcAft>
                          <a:spcPts val="0"/>
                        </a:spcAft>
                        <a:buNone/>
                      </a:pPr>
                      <a:r>
                        <a:rPr lang="en-US" sz="1200" cap="none">
                          <a:solidFill>
                            <a:schemeClr val="dk1"/>
                          </a:solidFill>
                        </a:rPr>
                        <a:t>RANKL antibody</a:t>
                      </a:r>
                      <a:endParaRPr/>
                    </a:p>
                  </a:txBody>
                  <a:tcPr marT="17925" marB="134500" marR="30775" marL="62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l">
                        <a:spcBef>
                          <a:spcPts val="0"/>
                        </a:spcBef>
                        <a:spcAft>
                          <a:spcPts val="0"/>
                        </a:spcAft>
                        <a:buClr>
                          <a:schemeClr val="dk1"/>
                        </a:buClr>
                        <a:buSzPts val="1200"/>
                        <a:buFont typeface="Arial"/>
                        <a:buChar char="•"/>
                      </a:pPr>
                      <a:r>
                        <a:rPr lang="en-US" sz="1200" cap="none">
                          <a:solidFill>
                            <a:schemeClr val="dk1"/>
                          </a:solidFill>
                        </a:rPr>
                        <a:t>Denosumab</a:t>
                      </a:r>
                      <a:endParaRPr/>
                    </a:p>
                  </a:txBody>
                  <a:tcPr marT="17925" marB="134500" marR="30775" marL="62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7625">
                <a:tc vMerge="1"/>
                <a:tc>
                  <a:txBody>
                    <a:bodyPr/>
                    <a:lstStyle/>
                    <a:p>
                      <a:pPr indent="0" lvl="0" marL="0" marR="0" rtl="0" algn="l">
                        <a:spcBef>
                          <a:spcPts val="0"/>
                        </a:spcBef>
                        <a:spcAft>
                          <a:spcPts val="0"/>
                        </a:spcAft>
                        <a:buNone/>
                      </a:pPr>
                      <a:r>
                        <a:rPr lang="en-US" sz="1200" cap="none">
                          <a:solidFill>
                            <a:schemeClr val="dk1"/>
                          </a:solidFill>
                        </a:rPr>
                        <a:t>Estrogen replacement</a:t>
                      </a:r>
                      <a:endParaRPr/>
                    </a:p>
                  </a:txBody>
                  <a:tcPr marT="17925" marB="134500" marR="30775" marL="62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285750" lvl="0" marL="285750" marR="0" rtl="0" algn="l">
                        <a:spcBef>
                          <a:spcPts val="0"/>
                        </a:spcBef>
                        <a:spcAft>
                          <a:spcPts val="0"/>
                        </a:spcAft>
                        <a:buClr>
                          <a:schemeClr val="dk1"/>
                        </a:buClr>
                        <a:buSzPts val="1200"/>
                        <a:buFont typeface="Arial"/>
                        <a:buChar char="•"/>
                      </a:pPr>
                      <a:r>
                        <a:rPr lang="en-US" sz="1200" cap="none">
                          <a:solidFill>
                            <a:schemeClr val="dk1"/>
                          </a:solidFill>
                        </a:rPr>
                        <a:t>Estrogen conjugate</a:t>
                      </a:r>
                      <a:endParaRPr/>
                    </a:p>
                  </a:txBody>
                  <a:tcPr marT="17925" marB="134500" marR="30775" marL="62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546975">
                <a:tc vMerge="1"/>
                <a:tc>
                  <a:txBody>
                    <a:bodyPr/>
                    <a:lstStyle/>
                    <a:p>
                      <a:pPr indent="0" lvl="0" marL="0" marR="0" rtl="0" algn="l">
                        <a:spcBef>
                          <a:spcPts val="0"/>
                        </a:spcBef>
                        <a:spcAft>
                          <a:spcPts val="0"/>
                        </a:spcAft>
                        <a:buNone/>
                      </a:pPr>
                      <a:r>
                        <a:rPr lang="en-US" sz="1200" cap="none">
                          <a:solidFill>
                            <a:schemeClr val="dk1"/>
                          </a:solidFill>
                        </a:rPr>
                        <a:t>SERMs</a:t>
                      </a:r>
                      <a:endParaRPr/>
                    </a:p>
                  </a:txBody>
                  <a:tcPr marT="17925" marB="134500" marR="30775" marL="62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l">
                        <a:spcBef>
                          <a:spcPts val="0"/>
                        </a:spcBef>
                        <a:spcAft>
                          <a:spcPts val="0"/>
                        </a:spcAft>
                        <a:buClr>
                          <a:schemeClr val="dk1"/>
                        </a:buClr>
                        <a:buSzPts val="1200"/>
                        <a:buFont typeface="Arial"/>
                        <a:buChar char="•"/>
                      </a:pPr>
                      <a:r>
                        <a:rPr lang="en-US" sz="1200" cap="none">
                          <a:solidFill>
                            <a:schemeClr val="dk1"/>
                          </a:solidFill>
                        </a:rPr>
                        <a:t>Raloxifene, Tamoxifene, Lasofoxifene, Bazedoxifene, Arzoxifene</a:t>
                      </a:r>
                      <a:endParaRPr/>
                    </a:p>
                  </a:txBody>
                  <a:tcPr marT="17925" marB="134500" marR="30775" marL="62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7625">
                <a:tc vMerge="1"/>
                <a:tc>
                  <a:txBody>
                    <a:bodyPr/>
                    <a:lstStyle/>
                    <a:p>
                      <a:pPr indent="0" lvl="0" marL="0" marR="0" rtl="0" algn="l">
                        <a:spcBef>
                          <a:spcPts val="0"/>
                        </a:spcBef>
                        <a:spcAft>
                          <a:spcPts val="0"/>
                        </a:spcAft>
                        <a:buNone/>
                      </a:pPr>
                      <a:r>
                        <a:rPr b="0" i="0" lang="en-US" sz="1200" cap="none">
                          <a:solidFill>
                            <a:schemeClr val="dk1"/>
                          </a:solidFill>
                          <a:latin typeface="Garamond"/>
                          <a:ea typeface="Garamond"/>
                          <a:cs typeface="Garamond"/>
                          <a:sym typeface="Garamond"/>
                        </a:rPr>
                        <a:t>Calcitonin</a:t>
                      </a:r>
                      <a:endParaRPr sz="1200" cap="none">
                        <a:solidFill>
                          <a:schemeClr val="dk1"/>
                        </a:solidFill>
                      </a:endParaRPr>
                    </a:p>
                  </a:txBody>
                  <a:tcPr marT="17925" marB="134500" marR="49250" marL="62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285750" lvl="0" marL="285750" marR="0" rtl="0" algn="l">
                        <a:spcBef>
                          <a:spcPts val="0"/>
                        </a:spcBef>
                        <a:spcAft>
                          <a:spcPts val="0"/>
                        </a:spcAft>
                        <a:buClr>
                          <a:schemeClr val="dk1"/>
                        </a:buClr>
                        <a:buSzPts val="1200"/>
                        <a:buFont typeface="Arial"/>
                        <a:buChar char="•"/>
                      </a:pPr>
                      <a:r>
                        <a:rPr lang="en-US" sz="1200" cap="none">
                          <a:solidFill>
                            <a:schemeClr val="dk1"/>
                          </a:solidFill>
                        </a:rPr>
                        <a:t>Calcitonin</a:t>
                      </a:r>
                      <a:endParaRPr/>
                    </a:p>
                  </a:txBody>
                  <a:tcPr marT="17925" marB="134500" marR="30775" marL="62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367625">
                <a:tc vMerge="1"/>
                <a:tc>
                  <a:txBody>
                    <a:bodyPr/>
                    <a:lstStyle/>
                    <a:p>
                      <a:pPr indent="0" lvl="0" marL="0" marR="0" rtl="0" algn="l">
                        <a:spcBef>
                          <a:spcPts val="0"/>
                        </a:spcBef>
                        <a:spcAft>
                          <a:spcPts val="0"/>
                        </a:spcAft>
                        <a:buNone/>
                      </a:pPr>
                      <a:r>
                        <a:rPr lang="en-US" sz="1200" cap="none">
                          <a:solidFill>
                            <a:schemeClr val="dk1"/>
                          </a:solidFill>
                        </a:rPr>
                        <a:t>Cathepsin k inhibitors</a:t>
                      </a:r>
                      <a:endParaRPr/>
                    </a:p>
                  </a:txBody>
                  <a:tcPr marT="17925" marB="134500" marR="30775" marL="62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l">
                        <a:spcBef>
                          <a:spcPts val="0"/>
                        </a:spcBef>
                        <a:spcAft>
                          <a:spcPts val="0"/>
                        </a:spcAft>
                        <a:buClr>
                          <a:schemeClr val="dk1"/>
                        </a:buClr>
                        <a:buSzPts val="1200"/>
                        <a:buFont typeface="Arial"/>
                        <a:buChar char="•"/>
                      </a:pPr>
                      <a:r>
                        <a:rPr lang="en-US" sz="1200" cap="none">
                          <a:solidFill>
                            <a:schemeClr val="dk1"/>
                          </a:solidFill>
                        </a:rPr>
                        <a:t>Odanacatib, Balicatib, ONO-5334</a:t>
                      </a:r>
                      <a:endParaRPr/>
                    </a:p>
                  </a:txBody>
                  <a:tcPr marT="17925" marB="134500" marR="30775" marL="62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7625">
                <a:tc vMerge="1"/>
                <a:tc>
                  <a:txBody>
                    <a:bodyPr/>
                    <a:lstStyle/>
                    <a:p>
                      <a:pPr indent="0" lvl="0" marL="0" marR="0" rtl="0" algn="l">
                        <a:spcBef>
                          <a:spcPts val="0"/>
                        </a:spcBef>
                        <a:spcAft>
                          <a:spcPts val="0"/>
                        </a:spcAft>
                        <a:buNone/>
                      </a:pPr>
                      <a:r>
                        <a:rPr lang="en-US" sz="1200" cap="none">
                          <a:solidFill>
                            <a:schemeClr val="dk1"/>
                          </a:solidFill>
                        </a:rPr>
                        <a:t>Strontium ranelate</a:t>
                      </a:r>
                      <a:endParaRPr/>
                    </a:p>
                  </a:txBody>
                  <a:tcPr marT="17925" marB="134500" marR="30775" marL="62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285750" lvl="0" marL="285750" marR="0" rtl="0" algn="l">
                        <a:spcBef>
                          <a:spcPts val="0"/>
                        </a:spcBef>
                        <a:spcAft>
                          <a:spcPts val="0"/>
                        </a:spcAft>
                        <a:buClr>
                          <a:schemeClr val="dk1"/>
                        </a:buClr>
                        <a:buSzPts val="1200"/>
                        <a:buFont typeface="Arial"/>
                        <a:buChar char="•"/>
                      </a:pPr>
                      <a:r>
                        <a:rPr b="0" i="0" lang="en-US" sz="1200" cap="none">
                          <a:solidFill>
                            <a:schemeClr val="dk1"/>
                          </a:solidFill>
                          <a:latin typeface="Garamond"/>
                          <a:ea typeface="Garamond"/>
                          <a:cs typeface="Garamond"/>
                          <a:sym typeface="Garamond"/>
                        </a:rPr>
                        <a:t>Strontium</a:t>
                      </a:r>
                      <a:endParaRPr sz="1200" cap="none">
                        <a:solidFill>
                          <a:schemeClr val="dk1"/>
                        </a:solidFill>
                      </a:endParaRPr>
                    </a:p>
                  </a:txBody>
                  <a:tcPr marT="17925" marB="134500" marR="49250" marL="62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726300">
                <a:tc>
                  <a:txBody>
                    <a:bodyPr/>
                    <a:lstStyle/>
                    <a:p>
                      <a:pPr indent="0" lvl="0" marL="0" marR="0" rtl="0" algn="ctr">
                        <a:spcBef>
                          <a:spcPts val="0"/>
                        </a:spcBef>
                        <a:spcAft>
                          <a:spcPts val="0"/>
                        </a:spcAft>
                        <a:buNone/>
                      </a:pPr>
                      <a:r>
                        <a:rPr b="1" lang="en-US" sz="1200" cap="none">
                          <a:solidFill>
                            <a:schemeClr val="dk1"/>
                          </a:solidFill>
                        </a:rPr>
                        <a:t>Pharmacological agents (anabolic drugs)</a:t>
                      </a:r>
                      <a:endParaRPr/>
                    </a:p>
                  </a:txBody>
                  <a:tcPr marT="17925" marB="134500" marR="30775" marL="62775">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cap="none">
                          <a:solidFill>
                            <a:schemeClr val="dk1"/>
                          </a:solidFill>
                          <a:latin typeface="Garamond"/>
                          <a:ea typeface="Garamond"/>
                          <a:cs typeface="Garamond"/>
                          <a:sym typeface="Garamond"/>
                        </a:rPr>
                        <a:t>PTH peptides</a:t>
                      </a:r>
                      <a:br>
                        <a:rPr lang="en-US" sz="1200" cap="none">
                          <a:solidFill>
                            <a:schemeClr val="dk1"/>
                          </a:solidFill>
                        </a:rPr>
                      </a:br>
                      <a:r>
                        <a:rPr b="0" i="0" lang="en-US" sz="1200" cap="none">
                          <a:solidFill>
                            <a:schemeClr val="dk1"/>
                          </a:solidFill>
                          <a:latin typeface="Garamond"/>
                          <a:ea typeface="Garamond"/>
                          <a:cs typeface="Garamond"/>
                          <a:sym typeface="Garamond"/>
                        </a:rPr>
                        <a:t>Anti-sclerostin antibodies</a:t>
                      </a:r>
                      <a:endParaRPr sz="1200" cap="none">
                        <a:solidFill>
                          <a:schemeClr val="dk1"/>
                        </a:solidFill>
                      </a:endParaRPr>
                    </a:p>
                  </a:txBody>
                  <a:tcPr marT="17925" marB="134500" marR="49250" marL="62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l">
                        <a:spcBef>
                          <a:spcPts val="0"/>
                        </a:spcBef>
                        <a:spcAft>
                          <a:spcPts val="0"/>
                        </a:spcAft>
                        <a:buClr>
                          <a:schemeClr val="dk1"/>
                        </a:buClr>
                        <a:buSzPts val="1200"/>
                        <a:buFont typeface="Arial"/>
                        <a:buChar char="•"/>
                      </a:pPr>
                      <a:r>
                        <a:rPr b="0" i="0" lang="en-US" sz="1200" cap="none">
                          <a:solidFill>
                            <a:schemeClr val="dk1"/>
                          </a:solidFill>
                          <a:latin typeface="Garamond"/>
                          <a:ea typeface="Garamond"/>
                          <a:cs typeface="Garamond"/>
                          <a:sym typeface="Garamond"/>
                        </a:rPr>
                        <a:t>Teriparatide, PTH 1-84</a:t>
                      </a:r>
                      <a:br>
                        <a:rPr lang="en-US" sz="1200" cap="none">
                          <a:solidFill>
                            <a:schemeClr val="dk1"/>
                          </a:solidFill>
                        </a:rPr>
                      </a:br>
                      <a:r>
                        <a:rPr b="0" i="0" lang="en-US" sz="1200" cap="none">
                          <a:solidFill>
                            <a:schemeClr val="dk1"/>
                          </a:solidFill>
                          <a:latin typeface="Garamond"/>
                          <a:ea typeface="Garamond"/>
                          <a:cs typeface="Garamond"/>
                          <a:sym typeface="Garamond"/>
                        </a:rPr>
                        <a:t>Romosozumb, Blosozumab, BPS804</a:t>
                      </a:r>
                      <a:endParaRPr sz="1200" cap="none">
                        <a:solidFill>
                          <a:schemeClr val="dk1"/>
                        </a:solidFill>
                      </a:endParaRPr>
                    </a:p>
                  </a:txBody>
                  <a:tcPr marT="17925" marB="134500" marR="49250" marL="627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7"/>
          <p:cNvSpPr txBox="1"/>
          <p:nvPr>
            <p:ph type="title"/>
          </p:nvPr>
        </p:nvSpPr>
        <p:spPr>
          <a:xfrm>
            <a:off x="396573" y="320675"/>
            <a:ext cx="1140748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aramond"/>
              <a:buNone/>
            </a:pPr>
            <a:r>
              <a:rPr b="1" lang="en-US" sz="3200"/>
              <a:t>Drugs used and approved to treat osteoporosis</a:t>
            </a:r>
            <a:endParaRPr b="1" sz="3200"/>
          </a:p>
        </p:txBody>
      </p:sp>
      <p:graphicFrame>
        <p:nvGraphicFramePr>
          <p:cNvPr id="386" name="Google Shape;386;p27"/>
          <p:cNvGraphicFramePr/>
          <p:nvPr/>
        </p:nvGraphicFramePr>
        <p:xfrm>
          <a:off x="442752" y="1825625"/>
          <a:ext cx="3000000" cy="3000000"/>
        </p:xfrm>
        <a:graphic>
          <a:graphicData uri="http://schemas.openxmlformats.org/drawingml/2006/table">
            <a:tbl>
              <a:tblPr bandRow="1" firstRow="1">
                <a:noFill/>
                <a:tableStyleId>{76FED3CC-ACE9-4055-8279-C8EB264A497E}</a:tableStyleId>
              </a:tblPr>
              <a:tblGrid>
                <a:gridCol w="1607175"/>
                <a:gridCol w="1252350"/>
                <a:gridCol w="1435350"/>
                <a:gridCol w="1404050"/>
                <a:gridCol w="1404050"/>
                <a:gridCol w="1404050"/>
                <a:gridCol w="1404050"/>
                <a:gridCol w="1404050"/>
              </a:tblGrid>
              <a:tr h="491900">
                <a:tc>
                  <a:txBody>
                    <a:bodyPr/>
                    <a:lstStyle/>
                    <a:p>
                      <a:pPr indent="0" lvl="0" marL="0" marR="0" rtl="0" algn="ctr">
                        <a:spcBef>
                          <a:spcPts val="0"/>
                        </a:spcBef>
                        <a:spcAft>
                          <a:spcPts val="0"/>
                        </a:spcAft>
                        <a:buNone/>
                      </a:pPr>
                      <a:r>
                        <a:t/>
                      </a:r>
                      <a:endParaRPr b="1" sz="1600"/>
                    </a:p>
                  </a:txBody>
                  <a:tcPr marT="54950" marB="54950" marR="109875" marL="109875"/>
                </a:tc>
                <a:tc>
                  <a:txBody>
                    <a:bodyPr/>
                    <a:lstStyle/>
                    <a:p>
                      <a:pPr indent="0" lvl="0" marL="0" marR="0" rtl="0" algn="ctr">
                        <a:spcBef>
                          <a:spcPts val="0"/>
                        </a:spcBef>
                        <a:spcAft>
                          <a:spcPts val="0"/>
                        </a:spcAft>
                        <a:buNone/>
                      </a:pPr>
                      <a:r>
                        <a:rPr b="1" lang="en-US" sz="1600"/>
                        <a:t>Oral daily</a:t>
                      </a:r>
                      <a:endParaRPr/>
                    </a:p>
                  </a:txBody>
                  <a:tcPr marT="54950" marB="54950" marR="109875" marL="109875"/>
                </a:tc>
                <a:tc>
                  <a:txBody>
                    <a:bodyPr/>
                    <a:lstStyle/>
                    <a:p>
                      <a:pPr indent="0" lvl="0" marL="0" marR="0" rtl="0" algn="ctr">
                        <a:spcBef>
                          <a:spcPts val="0"/>
                        </a:spcBef>
                        <a:spcAft>
                          <a:spcPts val="0"/>
                        </a:spcAft>
                        <a:buNone/>
                      </a:pPr>
                      <a:r>
                        <a:rPr b="1" lang="en-US" sz="1600"/>
                        <a:t>Oral weekly</a:t>
                      </a:r>
                      <a:endParaRPr/>
                    </a:p>
                  </a:txBody>
                  <a:tcPr marT="54950" marB="54950" marR="109875" marL="109875"/>
                </a:tc>
                <a:tc>
                  <a:txBody>
                    <a:bodyPr/>
                    <a:lstStyle/>
                    <a:p>
                      <a:pPr indent="0" lvl="0" marL="0" marR="0" rtl="0" algn="ctr">
                        <a:spcBef>
                          <a:spcPts val="0"/>
                        </a:spcBef>
                        <a:spcAft>
                          <a:spcPts val="0"/>
                        </a:spcAft>
                        <a:buNone/>
                      </a:pPr>
                      <a:r>
                        <a:rPr b="1" lang="en-US" sz="1600"/>
                        <a:t>Oral monthly</a:t>
                      </a:r>
                      <a:endParaRPr/>
                    </a:p>
                  </a:txBody>
                  <a:tcPr marT="54950" marB="54950" marR="109875" marL="109875"/>
                </a:tc>
                <a:tc>
                  <a:txBody>
                    <a:bodyPr/>
                    <a:lstStyle/>
                    <a:p>
                      <a:pPr indent="0" lvl="0" marL="0" marR="0" rtl="0" algn="ctr">
                        <a:spcBef>
                          <a:spcPts val="0"/>
                        </a:spcBef>
                        <a:spcAft>
                          <a:spcPts val="0"/>
                        </a:spcAft>
                        <a:buNone/>
                      </a:pPr>
                      <a:r>
                        <a:rPr b="1" lang="en-US" sz="1600"/>
                        <a:t>S.C daily</a:t>
                      </a:r>
                      <a:endParaRPr/>
                    </a:p>
                  </a:txBody>
                  <a:tcPr marT="54950" marB="54950" marR="109875" marL="109875"/>
                </a:tc>
                <a:tc>
                  <a:txBody>
                    <a:bodyPr/>
                    <a:lstStyle/>
                    <a:p>
                      <a:pPr indent="0" lvl="0" marL="0" marR="0" rtl="0" algn="ctr">
                        <a:spcBef>
                          <a:spcPts val="0"/>
                        </a:spcBef>
                        <a:spcAft>
                          <a:spcPts val="0"/>
                        </a:spcAft>
                        <a:buNone/>
                      </a:pPr>
                      <a:r>
                        <a:rPr b="1" lang="en-US" sz="1600"/>
                        <a:t>S.C every 6 Month</a:t>
                      </a:r>
                      <a:endParaRPr/>
                    </a:p>
                  </a:txBody>
                  <a:tcPr marT="54950" marB="54950" marR="109875" marL="109875"/>
                </a:tc>
                <a:tc>
                  <a:txBody>
                    <a:bodyPr/>
                    <a:lstStyle/>
                    <a:p>
                      <a:pPr indent="0" lvl="0" marL="0" marR="0" rtl="0" algn="ctr">
                        <a:spcBef>
                          <a:spcPts val="0"/>
                        </a:spcBef>
                        <a:spcAft>
                          <a:spcPts val="0"/>
                        </a:spcAft>
                        <a:buNone/>
                      </a:pPr>
                      <a:r>
                        <a:rPr b="1" lang="en-US" sz="1600" u="none" strike="noStrike">
                          <a:solidFill>
                            <a:schemeClr val="lt1"/>
                          </a:solidFill>
                        </a:rPr>
                        <a:t>Injection</a:t>
                      </a:r>
                      <a:endParaRPr/>
                    </a:p>
                    <a:p>
                      <a:pPr indent="0" lvl="0" marL="0" marR="0" rtl="0" algn="ctr">
                        <a:spcBef>
                          <a:spcPts val="0"/>
                        </a:spcBef>
                        <a:spcAft>
                          <a:spcPts val="0"/>
                        </a:spcAft>
                        <a:buNone/>
                      </a:pPr>
                      <a:r>
                        <a:rPr b="1" lang="en-US" sz="1600" u="none" strike="noStrike">
                          <a:solidFill>
                            <a:schemeClr val="lt1"/>
                          </a:solidFill>
                        </a:rPr>
                        <a:t>Quarterly</a:t>
                      </a:r>
                      <a:endParaRPr b="1" sz="1600"/>
                    </a:p>
                  </a:txBody>
                  <a:tcPr marT="54950" marB="54950" marR="109875" marL="109875"/>
                </a:tc>
                <a:tc>
                  <a:txBody>
                    <a:bodyPr/>
                    <a:lstStyle/>
                    <a:p>
                      <a:pPr indent="0" lvl="0" marL="0" marR="0" rtl="0" algn="ctr">
                        <a:spcBef>
                          <a:spcPts val="0"/>
                        </a:spcBef>
                        <a:spcAft>
                          <a:spcPts val="0"/>
                        </a:spcAft>
                        <a:buNone/>
                      </a:pPr>
                      <a:r>
                        <a:rPr b="1" lang="en-US" sz="1600"/>
                        <a:t>Infusion</a:t>
                      </a:r>
                      <a:endParaRPr/>
                    </a:p>
                    <a:p>
                      <a:pPr indent="0" lvl="0" marL="0" marR="0" rtl="0" algn="ctr">
                        <a:spcBef>
                          <a:spcPts val="0"/>
                        </a:spcBef>
                        <a:spcAft>
                          <a:spcPts val="0"/>
                        </a:spcAft>
                        <a:buNone/>
                      </a:pPr>
                      <a:r>
                        <a:rPr b="1" lang="en-US" sz="1600"/>
                        <a:t>Annually</a:t>
                      </a:r>
                      <a:endParaRPr/>
                    </a:p>
                  </a:txBody>
                  <a:tcPr marT="54950" marB="54950" marR="109875" marL="109875"/>
                </a:tc>
              </a:tr>
              <a:tr h="410225">
                <a:tc>
                  <a:txBody>
                    <a:bodyPr/>
                    <a:lstStyle/>
                    <a:p>
                      <a:pPr indent="0" lvl="0" marL="0" marR="0" rtl="0" algn="l">
                        <a:spcBef>
                          <a:spcPts val="0"/>
                        </a:spcBef>
                        <a:spcAft>
                          <a:spcPts val="0"/>
                        </a:spcAft>
                        <a:buNone/>
                      </a:pPr>
                      <a:r>
                        <a:rPr b="1" lang="en-US" sz="1600"/>
                        <a:t>Alendronate</a:t>
                      </a:r>
                      <a:endParaRPr/>
                    </a:p>
                  </a:txBody>
                  <a:tcPr marT="54950" marB="54950" marR="109875" marL="109875"/>
                </a:tc>
                <a:tc>
                  <a:txBody>
                    <a:bodyPr/>
                    <a:lstStyle/>
                    <a:p>
                      <a:pPr indent="0" lvl="0" marL="0" marR="0" rtl="0" algn="ctr">
                        <a:spcBef>
                          <a:spcPts val="0"/>
                        </a:spcBef>
                        <a:spcAft>
                          <a:spcPts val="0"/>
                        </a:spcAft>
                        <a:buNone/>
                      </a:pPr>
                      <a:r>
                        <a:rPr lang="en-US" sz="1600"/>
                        <a:t>10 mg</a:t>
                      </a:r>
                      <a:endParaRPr/>
                    </a:p>
                  </a:txBody>
                  <a:tcPr marT="54950" marB="54950" marR="109875" marL="109875"/>
                </a:tc>
                <a:tc>
                  <a:txBody>
                    <a:bodyPr/>
                    <a:lstStyle/>
                    <a:p>
                      <a:pPr indent="0" lvl="0" marL="0" marR="0" rtl="0" algn="ctr">
                        <a:spcBef>
                          <a:spcPts val="0"/>
                        </a:spcBef>
                        <a:spcAft>
                          <a:spcPts val="0"/>
                        </a:spcAft>
                        <a:buNone/>
                      </a:pPr>
                      <a:r>
                        <a:rPr lang="en-US" sz="1600"/>
                        <a:t>70 mg</a:t>
                      </a:r>
                      <a:endParaRPr/>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r>
              <a:tr h="410225">
                <a:tc>
                  <a:txBody>
                    <a:bodyPr/>
                    <a:lstStyle/>
                    <a:p>
                      <a:pPr indent="0" lvl="0" marL="0" marR="0" rtl="0" algn="l">
                        <a:spcBef>
                          <a:spcPts val="0"/>
                        </a:spcBef>
                        <a:spcAft>
                          <a:spcPts val="0"/>
                        </a:spcAft>
                        <a:buNone/>
                      </a:pPr>
                      <a:r>
                        <a:rPr b="1" lang="en-US" sz="1600"/>
                        <a:t>Risedronate</a:t>
                      </a:r>
                      <a:endParaRPr/>
                    </a:p>
                  </a:txBody>
                  <a:tcPr marT="54950" marB="54950" marR="109875" marL="109875"/>
                </a:tc>
                <a:tc>
                  <a:txBody>
                    <a:bodyPr/>
                    <a:lstStyle/>
                    <a:p>
                      <a:pPr indent="0" lvl="0" marL="0" marR="0" rtl="0" algn="ctr">
                        <a:spcBef>
                          <a:spcPts val="0"/>
                        </a:spcBef>
                        <a:spcAft>
                          <a:spcPts val="0"/>
                        </a:spcAft>
                        <a:buNone/>
                      </a:pPr>
                      <a:r>
                        <a:rPr lang="en-US" sz="1600"/>
                        <a:t>5 mg</a:t>
                      </a:r>
                      <a:endParaRPr/>
                    </a:p>
                  </a:txBody>
                  <a:tcPr marT="54950" marB="54950" marR="109875" marL="109875"/>
                </a:tc>
                <a:tc>
                  <a:txBody>
                    <a:bodyPr/>
                    <a:lstStyle/>
                    <a:p>
                      <a:pPr indent="0" lvl="0" marL="0" marR="0" rtl="0" algn="ctr">
                        <a:spcBef>
                          <a:spcPts val="0"/>
                        </a:spcBef>
                        <a:spcAft>
                          <a:spcPts val="0"/>
                        </a:spcAft>
                        <a:buNone/>
                      </a:pPr>
                      <a:r>
                        <a:rPr lang="en-US" sz="1600"/>
                        <a:t>35 mg</a:t>
                      </a:r>
                      <a:endParaRPr/>
                    </a:p>
                  </a:txBody>
                  <a:tcPr marT="54950" marB="54950" marR="109875" marL="109875"/>
                </a:tc>
                <a:tc>
                  <a:txBody>
                    <a:bodyPr/>
                    <a:lstStyle/>
                    <a:p>
                      <a:pPr indent="0" lvl="0" marL="0" marR="0" rtl="0" algn="ctr">
                        <a:spcBef>
                          <a:spcPts val="0"/>
                        </a:spcBef>
                        <a:spcAft>
                          <a:spcPts val="0"/>
                        </a:spcAft>
                        <a:buNone/>
                      </a:pPr>
                      <a:r>
                        <a:rPr lang="en-US" sz="1600"/>
                        <a:t>150 mg</a:t>
                      </a:r>
                      <a:endParaRPr/>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r>
              <a:tr h="410225">
                <a:tc>
                  <a:txBody>
                    <a:bodyPr/>
                    <a:lstStyle/>
                    <a:p>
                      <a:pPr indent="0" lvl="0" marL="0" marR="0" rtl="0" algn="l">
                        <a:spcBef>
                          <a:spcPts val="0"/>
                        </a:spcBef>
                        <a:spcAft>
                          <a:spcPts val="0"/>
                        </a:spcAft>
                        <a:buNone/>
                      </a:pPr>
                      <a:r>
                        <a:rPr b="1" lang="en-US" sz="1600"/>
                        <a:t>Ibandronate</a:t>
                      </a:r>
                      <a:endParaRPr/>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rPr lang="en-US" sz="1600"/>
                        <a:t>150 mg</a:t>
                      </a:r>
                      <a:endParaRPr/>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rPr lang="en-US" sz="1600"/>
                        <a:t>3 mg</a:t>
                      </a:r>
                      <a:endParaRPr/>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r>
              <a:tr h="410225">
                <a:tc>
                  <a:txBody>
                    <a:bodyPr/>
                    <a:lstStyle/>
                    <a:p>
                      <a:pPr indent="0" lvl="0" marL="0" marR="0" rtl="0" algn="l">
                        <a:spcBef>
                          <a:spcPts val="0"/>
                        </a:spcBef>
                        <a:spcAft>
                          <a:spcPts val="0"/>
                        </a:spcAft>
                        <a:buNone/>
                      </a:pPr>
                      <a:r>
                        <a:rPr b="1" lang="en-US" sz="1600"/>
                        <a:t>Zoledronate</a:t>
                      </a:r>
                      <a:endParaRPr/>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rPr b="1" lang="en-US" sz="1600"/>
                        <a:t>5 mg</a:t>
                      </a:r>
                      <a:endParaRPr/>
                    </a:p>
                  </a:txBody>
                  <a:tcPr marT="54950" marB="54950" marR="109875" marL="109875"/>
                </a:tc>
              </a:tr>
              <a:tr h="276350">
                <a:tc>
                  <a:txBody>
                    <a:bodyPr/>
                    <a:lstStyle/>
                    <a:p>
                      <a:pPr indent="0" lvl="0" marL="0" marR="0" rtl="0" algn="l">
                        <a:spcBef>
                          <a:spcPts val="0"/>
                        </a:spcBef>
                        <a:spcAft>
                          <a:spcPts val="0"/>
                        </a:spcAft>
                        <a:buNone/>
                      </a:pPr>
                      <a:r>
                        <a:rPr b="1" lang="en-US" sz="1600"/>
                        <a:t>Strontium</a:t>
                      </a:r>
                      <a:endParaRPr/>
                    </a:p>
                    <a:p>
                      <a:pPr indent="0" lvl="0" marL="0" marR="0" rtl="0" algn="l">
                        <a:spcBef>
                          <a:spcPts val="0"/>
                        </a:spcBef>
                        <a:spcAft>
                          <a:spcPts val="0"/>
                        </a:spcAft>
                        <a:buNone/>
                      </a:pPr>
                      <a:r>
                        <a:rPr b="1" lang="en-US" sz="1600"/>
                        <a:t>ranelate</a:t>
                      </a:r>
                      <a:endParaRPr/>
                    </a:p>
                  </a:txBody>
                  <a:tcPr marT="54950" marB="54950" marR="109875" marL="109875"/>
                </a:tc>
                <a:tc>
                  <a:txBody>
                    <a:bodyPr/>
                    <a:lstStyle/>
                    <a:p>
                      <a:pPr indent="0" lvl="0" marL="0" marR="0" rtl="0" algn="ctr">
                        <a:spcBef>
                          <a:spcPts val="0"/>
                        </a:spcBef>
                        <a:spcAft>
                          <a:spcPts val="0"/>
                        </a:spcAft>
                        <a:buNone/>
                      </a:pPr>
                      <a:r>
                        <a:rPr lang="en-US" sz="1600"/>
                        <a:t>2 g</a:t>
                      </a:r>
                      <a:endParaRPr/>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r>
              <a:tr h="410225">
                <a:tc>
                  <a:txBody>
                    <a:bodyPr/>
                    <a:lstStyle/>
                    <a:p>
                      <a:pPr indent="0" lvl="0" marL="0" marR="0" rtl="0" algn="l">
                        <a:spcBef>
                          <a:spcPts val="0"/>
                        </a:spcBef>
                        <a:spcAft>
                          <a:spcPts val="0"/>
                        </a:spcAft>
                        <a:buNone/>
                      </a:pPr>
                      <a:r>
                        <a:rPr b="1" lang="en-US" sz="1600"/>
                        <a:t>Teriparatide</a:t>
                      </a:r>
                      <a:endParaRPr/>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rPr lang="en-US" sz="1600"/>
                        <a:t>20 μg</a:t>
                      </a:r>
                      <a:endParaRPr/>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r>
              <a:tr h="410225">
                <a:tc>
                  <a:txBody>
                    <a:bodyPr/>
                    <a:lstStyle/>
                    <a:p>
                      <a:pPr indent="0" lvl="0" marL="0" marR="0" rtl="0" algn="l">
                        <a:spcBef>
                          <a:spcPts val="0"/>
                        </a:spcBef>
                        <a:spcAft>
                          <a:spcPts val="0"/>
                        </a:spcAft>
                        <a:buNone/>
                      </a:pPr>
                      <a:r>
                        <a:rPr b="1" lang="en-US" sz="1600"/>
                        <a:t>Abaloparatide</a:t>
                      </a:r>
                      <a:endParaRPr b="1"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rPr lang="en-US" sz="1600"/>
                        <a:t>80 μg</a:t>
                      </a:r>
                      <a:endParaRPr/>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r>
              <a:tr h="410225">
                <a:tc>
                  <a:txBody>
                    <a:bodyPr/>
                    <a:lstStyle/>
                    <a:p>
                      <a:pPr indent="0" lvl="0" marL="0" marR="0" rtl="0" algn="l">
                        <a:spcBef>
                          <a:spcPts val="0"/>
                        </a:spcBef>
                        <a:spcAft>
                          <a:spcPts val="0"/>
                        </a:spcAft>
                        <a:buNone/>
                      </a:pPr>
                      <a:r>
                        <a:rPr b="1" lang="en-US" sz="1600"/>
                        <a:t>Denosumab</a:t>
                      </a:r>
                      <a:endParaRPr/>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rPr b="1" lang="en-US" sz="2000"/>
                        <a:t>60 mg</a:t>
                      </a:r>
                      <a:endParaRPr/>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c>
                  <a:txBody>
                    <a:bodyPr/>
                    <a:lstStyle/>
                    <a:p>
                      <a:pPr indent="0" lvl="0" marL="0" marR="0" rtl="0" algn="ctr">
                        <a:spcBef>
                          <a:spcPts val="0"/>
                        </a:spcBef>
                        <a:spcAft>
                          <a:spcPts val="0"/>
                        </a:spcAft>
                        <a:buNone/>
                      </a:pPr>
                      <a:r>
                        <a:t/>
                      </a:r>
                      <a:endParaRPr sz="1600"/>
                    </a:p>
                  </a:txBody>
                  <a:tcPr marT="54950" marB="54950" marR="109875" marL="109875"/>
                </a:tc>
              </a:tr>
            </a:tbl>
          </a:graphicData>
        </a:graphic>
      </p:graphicFrame>
      <p:sp>
        <p:nvSpPr>
          <p:cNvPr id="387" name="Google Shape;387;p27"/>
          <p:cNvSpPr/>
          <p:nvPr/>
        </p:nvSpPr>
        <p:spPr>
          <a:xfrm>
            <a:off x="7766355" y="5523856"/>
            <a:ext cx="914400" cy="37294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pic>
        <p:nvPicPr>
          <p:cNvPr descr="Shape, arrow&#10;&#10;Description automatically generated" id="388" name="Google Shape;388;p27"/>
          <p:cNvPicPr preferRelativeResize="0"/>
          <p:nvPr/>
        </p:nvPicPr>
        <p:blipFill rotWithShape="1">
          <a:blip r:embed="rId3">
            <a:alphaModFix/>
          </a:blip>
          <a:srcRect b="0" l="0" r="0" t="0"/>
          <a:stretch/>
        </p:blipFill>
        <p:spPr>
          <a:xfrm>
            <a:off x="7075164" y="4602996"/>
            <a:ext cx="440554" cy="431637"/>
          </a:xfrm>
          <a:prstGeom prst="rect">
            <a:avLst/>
          </a:prstGeom>
          <a:noFill/>
          <a:ln>
            <a:noFill/>
          </a:ln>
        </p:spPr>
      </p:pic>
      <p:pic>
        <p:nvPicPr>
          <p:cNvPr descr="Shape, arrow&#10;&#10;Description automatically generated" id="389" name="Google Shape;389;p27"/>
          <p:cNvPicPr preferRelativeResize="0"/>
          <p:nvPr/>
        </p:nvPicPr>
        <p:blipFill rotWithShape="1">
          <a:blip r:embed="rId3">
            <a:alphaModFix/>
          </a:blip>
          <a:srcRect b="0" l="0" r="0" t="0"/>
          <a:stretch/>
        </p:blipFill>
        <p:spPr>
          <a:xfrm>
            <a:off x="11344071" y="3628161"/>
            <a:ext cx="440554" cy="431637"/>
          </a:xfrm>
          <a:prstGeom prst="rect">
            <a:avLst/>
          </a:prstGeom>
          <a:noFill/>
          <a:ln>
            <a:noFill/>
          </a:ln>
        </p:spPr>
      </p:pic>
      <p:pic>
        <p:nvPicPr>
          <p:cNvPr descr="Shape, arrow&#10;&#10;Description automatically generated" id="390" name="Google Shape;390;p27"/>
          <p:cNvPicPr preferRelativeResize="0"/>
          <p:nvPr/>
        </p:nvPicPr>
        <p:blipFill rotWithShape="1">
          <a:blip r:embed="rId3">
            <a:alphaModFix/>
          </a:blip>
          <a:srcRect b="0" l="0" r="0" t="0"/>
          <a:stretch/>
        </p:blipFill>
        <p:spPr>
          <a:xfrm>
            <a:off x="10014676" y="3213181"/>
            <a:ext cx="440554" cy="431637"/>
          </a:xfrm>
          <a:prstGeom prst="rect">
            <a:avLst/>
          </a:prstGeom>
          <a:noFill/>
          <a:ln>
            <a:noFill/>
          </a:ln>
        </p:spPr>
      </p:pic>
      <p:pic>
        <p:nvPicPr>
          <p:cNvPr descr="Shape, arrow&#10;&#10;Description automatically generated" id="391" name="Google Shape;391;p27"/>
          <p:cNvPicPr preferRelativeResize="0"/>
          <p:nvPr/>
        </p:nvPicPr>
        <p:blipFill rotWithShape="1">
          <a:blip r:embed="rId3">
            <a:alphaModFix/>
          </a:blip>
          <a:srcRect b="0" l="0" r="0" t="0"/>
          <a:stretch/>
        </p:blipFill>
        <p:spPr>
          <a:xfrm>
            <a:off x="8680755" y="5344469"/>
            <a:ext cx="440554" cy="431637"/>
          </a:xfrm>
          <a:prstGeom prst="rect">
            <a:avLst/>
          </a:prstGeom>
          <a:noFill/>
          <a:ln>
            <a:noFill/>
          </a:ln>
        </p:spPr>
      </p:pic>
      <p:pic>
        <p:nvPicPr>
          <p:cNvPr descr="Shape, arrow&#10;&#10;Description automatically generated" id="392" name="Google Shape;392;p27"/>
          <p:cNvPicPr preferRelativeResize="0"/>
          <p:nvPr/>
        </p:nvPicPr>
        <p:blipFill rotWithShape="1">
          <a:blip r:embed="rId3">
            <a:alphaModFix/>
          </a:blip>
          <a:srcRect b="0" l="0" r="0" t="0"/>
          <a:stretch/>
        </p:blipFill>
        <p:spPr>
          <a:xfrm>
            <a:off x="7088532" y="4986979"/>
            <a:ext cx="440554" cy="431637"/>
          </a:xfrm>
          <a:prstGeom prst="rect">
            <a:avLst/>
          </a:prstGeom>
          <a:noFill/>
          <a:ln>
            <a:noFill/>
          </a:ln>
        </p:spPr>
      </p:pic>
      <p:pic>
        <p:nvPicPr>
          <p:cNvPr descr="Icon&#10;&#10;Description automatically generated" id="393" name="Google Shape;393;p27"/>
          <p:cNvPicPr preferRelativeResize="0"/>
          <p:nvPr/>
        </p:nvPicPr>
        <p:blipFill rotWithShape="1">
          <a:blip r:embed="rId4">
            <a:alphaModFix/>
          </a:blip>
          <a:srcRect b="0" l="0" r="0" t="0"/>
          <a:stretch/>
        </p:blipFill>
        <p:spPr>
          <a:xfrm>
            <a:off x="3177153" y="2451482"/>
            <a:ext cx="263471" cy="371435"/>
          </a:xfrm>
          <a:prstGeom prst="rect">
            <a:avLst/>
          </a:prstGeom>
          <a:noFill/>
          <a:ln>
            <a:noFill/>
          </a:ln>
        </p:spPr>
      </p:pic>
      <p:pic>
        <p:nvPicPr>
          <p:cNvPr descr="Icon&#10;&#10;Description automatically generated" id="394" name="Google Shape;394;p27"/>
          <p:cNvPicPr preferRelativeResize="0"/>
          <p:nvPr/>
        </p:nvPicPr>
        <p:blipFill rotWithShape="1">
          <a:blip r:embed="rId4">
            <a:alphaModFix/>
          </a:blip>
          <a:srcRect b="0" l="0" r="0" t="0"/>
          <a:stretch/>
        </p:blipFill>
        <p:spPr>
          <a:xfrm>
            <a:off x="3177153" y="2887136"/>
            <a:ext cx="263471" cy="371435"/>
          </a:xfrm>
          <a:prstGeom prst="rect">
            <a:avLst/>
          </a:prstGeom>
          <a:noFill/>
          <a:ln>
            <a:noFill/>
          </a:ln>
        </p:spPr>
      </p:pic>
      <p:pic>
        <p:nvPicPr>
          <p:cNvPr descr="Icon&#10;&#10;Description automatically generated" id="395" name="Google Shape;395;p27"/>
          <p:cNvPicPr preferRelativeResize="0"/>
          <p:nvPr/>
        </p:nvPicPr>
        <p:blipFill rotWithShape="1">
          <a:blip r:embed="rId4">
            <a:alphaModFix/>
          </a:blip>
          <a:srcRect b="0" l="0" r="0" t="0"/>
          <a:stretch/>
        </p:blipFill>
        <p:spPr>
          <a:xfrm>
            <a:off x="3045417" y="4206249"/>
            <a:ext cx="263471" cy="371435"/>
          </a:xfrm>
          <a:prstGeom prst="rect">
            <a:avLst/>
          </a:prstGeom>
          <a:noFill/>
          <a:ln>
            <a:noFill/>
          </a:ln>
        </p:spPr>
      </p:pic>
      <p:pic>
        <p:nvPicPr>
          <p:cNvPr descr="Icon&#10;&#10;Description automatically generated" id="396" name="Google Shape;396;p27"/>
          <p:cNvPicPr preferRelativeResize="0"/>
          <p:nvPr/>
        </p:nvPicPr>
        <p:blipFill rotWithShape="1">
          <a:blip r:embed="rId5">
            <a:alphaModFix/>
          </a:blip>
          <a:srcRect b="0" l="0" r="0" t="0"/>
          <a:stretch/>
        </p:blipFill>
        <p:spPr>
          <a:xfrm>
            <a:off x="4530671" y="2515701"/>
            <a:ext cx="263471" cy="371435"/>
          </a:xfrm>
          <a:prstGeom prst="rect">
            <a:avLst/>
          </a:prstGeom>
          <a:noFill/>
          <a:ln>
            <a:noFill/>
          </a:ln>
        </p:spPr>
      </p:pic>
      <p:pic>
        <p:nvPicPr>
          <p:cNvPr descr="Icon&#10;&#10;Description automatically generated" id="397" name="Google Shape;397;p27"/>
          <p:cNvPicPr preferRelativeResize="0"/>
          <p:nvPr/>
        </p:nvPicPr>
        <p:blipFill rotWithShape="1">
          <a:blip r:embed="rId4">
            <a:alphaModFix/>
          </a:blip>
          <a:srcRect b="0" l="0" r="0" t="0"/>
          <a:stretch/>
        </p:blipFill>
        <p:spPr>
          <a:xfrm>
            <a:off x="4530670" y="2887136"/>
            <a:ext cx="263471" cy="371435"/>
          </a:xfrm>
          <a:prstGeom prst="rect">
            <a:avLst/>
          </a:prstGeom>
          <a:noFill/>
          <a:ln>
            <a:noFill/>
          </a:ln>
        </p:spPr>
      </p:pic>
      <p:pic>
        <p:nvPicPr>
          <p:cNvPr descr="Icon&#10;&#10;Description automatically generated" id="398" name="Google Shape;398;p27"/>
          <p:cNvPicPr preferRelativeResize="0"/>
          <p:nvPr/>
        </p:nvPicPr>
        <p:blipFill rotWithShape="1">
          <a:blip r:embed="rId4">
            <a:alphaModFix/>
          </a:blip>
          <a:srcRect b="0" l="0" r="0" t="0"/>
          <a:stretch/>
        </p:blipFill>
        <p:spPr>
          <a:xfrm>
            <a:off x="6175025" y="2887135"/>
            <a:ext cx="263471" cy="371435"/>
          </a:xfrm>
          <a:prstGeom prst="rect">
            <a:avLst/>
          </a:prstGeom>
          <a:noFill/>
          <a:ln>
            <a:noFill/>
          </a:ln>
        </p:spPr>
      </p:pic>
      <p:pic>
        <p:nvPicPr>
          <p:cNvPr descr="Icon&#10;&#10;Description automatically generated" id="399" name="Google Shape;399;p27"/>
          <p:cNvPicPr preferRelativeResize="0"/>
          <p:nvPr/>
        </p:nvPicPr>
        <p:blipFill rotWithShape="1">
          <a:blip r:embed="rId5">
            <a:alphaModFix/>
          </a:blip>
          <a:srcRect b="0" l="0" r="0" t="0"/>
          <a:stretch/>
        </p:blipFill>
        <p:spPr>
          <a:xfrm>
            <a:off x="6175024" y="3273383"/>
            <a:ext cx="263471" cy="3714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5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4" name="Shape 404"/>
        <p:cNvGrpSpPr/>
        <p:nvPr/>
      </p:nvGrpSpPr>
      <p:grpSpPr>
        <a:xfrm>
          <a:off x="0" y="0"/>
          <a:ext cx="0" cy="0"/>
          <a:chOff x="0" y="0"/>
          <a:chExt cx="0" cy="0"/>
        </a:xfrm>
      </p:grpSpPr>
      <p:cxnSp>
        <p:nvCxnSpPr>
          <p:cNvPr id="405" name="Google Shape;405;p28"/>
          <p:cNvCxnSpPr/>
          <p:nvPr/>
        </p:nvCxnSpPr>
        <p:spPr>
          <a:xfrm>
            <a:off x="0" y="272357"/>
            <a:ext cx="12188824" cy="0"/>
          </a:xfrm>
          <a:prstGeom prst="straightConnector1">
            <a:avLst/>
          </a:prstGeom>
          <a:noFill/>
          <a:ln cap="flat" cmpd="sng" w="50800">
            <a:solidFill>
              <a:srgbClr val="3F3F3F"/>
            </a:solidFill>
            <a:prstDash val="solid"/>
            <a:miter lim="800000"/>
            <a:headEnd len="sm" w="sm" type="none"/>
            <a:tailEnd len="sm" w="sm" type="none"/>
          </a:ln>
        </p:spPr>
      </p:cxnSp>
      <p:sp>
        <p:nvSpPr>
          <p:cNvPr id="406" name="Google Shape;406;p28"/>
          <p:cNvSpPr/>
          <p:nvPr/>
        </p:nvSpPr>
        <p:spPr>
          <a:xfrm>
            <a:off x="0" y="368596"/>
            <a:ext cx="12192000" cy="1735555"/>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07" name="Google Shape;407;p28"/>
          <p:cNvSpPr txBox="1"/>
          <p:nvPr>
            <p:ph type="title"/>
          </p:nvPr>
        </p:nvSpPr>
        <p:spPr>
          <a:xfrm>
            <a:off x="526073" y="489439"/>
            <a:ext cx="11139854" cy="93044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Garamond"/>
              <a:buNone/>
            </a:pPr>
            <a:r>
              <a:rPr b="1" lang="en-US" sz="3200">
                <a:solidFill>
                  <a:schemeClr val="lt1"/>
                </a:solidFill>
                <a:latin typeface="Garamond"/>
                <a:ea typeface="Garamond"/>
                <a:cs typeface="Garamond"/>
                <a:sym typeface="Garamond"/>
              </a:rPr>
              <a:t>Bisphosphonates (BPs)</a:t>
            </a:r>
            <a:endParaRPr/>
          </a:p>
        </p:txBody>
      </p:sp>
      <p:cxnSp>
        <p:nvCxnSpPr>
          <p:cNvPr id="408" name="Google Shape;408;p28"/>
          <p:cNvCxnSpPr/>
          <p:nvPr/>
        </p:nvCxnSpPr>
        <p:spPr>
          <a:xfrm>
            <a:off x="4724400" y="1479733"/>
            <a:ext cx="2743200" cy="0"/>
          </a:xfrm>
          <a:prstGeom prst="straightConnector1">
            <a:avLst/>
          </a:prstGeom>
          <a:noFill/>
          <a:ln cap="flat" cmpd="sng" w="19050">
            <a:solidFill>
              <a:schemeClr val="lt1">
                <a:alpha val="74901"/>
              </a:schemeClr>
            </a:solidFill>
            <a:prstDash val="solid"/>
            <a:miter lim="800000"/>
            <a:headEnd len="sm" w="sm" type="none"/>
            <a:tailEnd len="sm" w="sm" type="none"/>
          </a:ln>
        </p:spPr>
      </p:cxnSp>
      <p:cxnSp>
        <p:nvCxnSpPr>
          <p:cNvPr id="409" name="Google Shape;409;p28"/>
          <p:cNvCxnSpPr/>
          <p:nvPr/>
        </p:nvCxnSpPr>
        <p:spPr>
          <a:xfrm>
            <a:off x="0" y="2201402"/>
            <a:ext cx="12188824" cy="0"/>
          </a:xfrm>
          <a:prstGeom prst="straightConnector1">
            <a:avLst/>
          </a:prstGeom>
          <a:noFill/>
          <a:ln cap="flat" cmpd="sng" w="50800">
            <a:solidFill>
              <a:srgbClr val="3F3F3F"/>
            </a:solidFill>
            <a:prstDash val="solid"/>
            <a:miter lim="800000"/>
            <a:headEnd len="sm" w="sm" type="none"/>
            <a:tailEnd len="sm" w="sm" type="none"/>
          </a:ln>
        </p:spPr>
      </p:cxnSp>
      <p:pic>
        <p:nvPicPr>
          <p:cNvPr id="410" name="Google Shape;410;p28"/>
          <p:cNvPicPr preferRelativeResize="0"/>
          <p:nvPr>
            <p:ph idx="1" type="body"/>
          </p:nvPr>
        </p:nvPicPr>
        <p:blipFill rotWithShape="1">
          <a:blip r:embed="rId3">
            <a:alphaModFix/>
          </a:blip>
          <a:srcRect b="0" l="0" r="0" t="0"/>
          <a:stretch/>
        </p:blipFill>
        <p:spPr>
          <a:xfrm>
            <a:off x="320040" y="2457529"/>
            <a:ext cx="11496821" cy="39376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4" name="Shape 414"/>
        <p:cNvGrpSpPr/>
        <p:nvPr/>
      </p:nvGrpSpPr>
      <p:grpSpPr>
        <a:xfrm>
          <a:off x="0" y="0"/>
          <a:ext cx="0" cy="0"/>
          <a:chOff x="0" y="0"/>
          <a:chExt cx="0" cy="0"/>
        </a:xfrm>
      </p:grpSpPr>
      <p:sp>
        <p:nvSpPr>
          <p:cNvPr id="415" name="Google Shape;415;p29"/>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16" name="Google Shape;416;p29"/>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graphicFrame>
        <p:nvGraphicFramePr>
          <p:cNvPr id="417" name="Google Shape;417;p29"/>
          <p:cNvGraphicFramePr/>
          <p:nvPr/>
        </p:nvGraphicFramePr>
        <p:xfrm>
          <a:off x="643467" y="653369"/>
          <a:ext cx="3000000" cy="3000000"/>
        </p:xfrm>
        <a:graphic>
          <a:graphicData uri="http://schemas.openxmlformats.org/drawingml/2006/table">
            <a:tbl>
              <a:tblPr bandRow="1" firstRow="1">
                <a:noFill/>
                <a:tableStyleId>{F1402266-B58A-4E7D-98BD-1EA733F5661F}</a:tableStyleId>
              </a:tblPr>
              <a:tblGrid>
                <a:gridCol w="1755125"/>
                <a:gridCol w="4827525"/>
                <a:gridCol w="4322400"/>
              </a:tblGrid>
              <a:tr h="424375">
                <a:tc gridSpan="3">
                  <a:txBody>
                    <a:bodyPr/>
                    <a:lstStyle/>
                    <a:p>
                      <a:pPr indent="0" lvl="0" marL="0" marR="0" rtl="0" algn="ctr">
                        <a:spcBef>
                          <a:spcPts val="0"/>
                        </a:spcBef>
                        <a:spcAft>
                          <a:spcPts val="0"/>
                        </a:spcAft>
                        <a:buNone/>
                      </a:pPr>
                      <a:r>
                        <a:rPr b="1" lang="en-US" sz="2000" cap="none">
                          <a:solidFill>
                            <a:schemeClr val="lt1"/>
                          </a:solidFill>
                        </a:rPr>
                        <a:t>Key differences between and bisphosphonates and denosumab</a:t>
                      </a:r>
                      <a:endParaRPr b="1" sz="2000" cap="none">
                        <a:solidFill>
                          <a:schemeClr val="lt1"/>
                        </a:solidFill>
                      </a:endParaRPr>
                    </a:p>
                  </a:txBody>
                  <a:tcPr marT="67475" marB="67475" marR="54750" marL="87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r>
              <a:tr h="424375">
                <a:tc>
                  <a:txBody>
                    <a:bodyPr/>
                    <a:lstStyle/>
                    <a:p>
                      <a:pPr indent="0" lvl="0" marL="0" marR="0" rtl="0" algn="ctr">
                        <a:spcBef>
                          <a:spcPts val="0"/>
                        </a:spcBef>
                        <a:spcAft>
                          <a:spcPts val="0"/>
                        </a:spcAft>
                        <a:buNone/>
                      </a:pPr>
                      <a:r>
                        <a:rPr b="1" lang="en-US" sz="1700" u="none" cap="none" strike="noStrike">
                          <a:solidFill>
                            <a:schemeClr val="dk1"/>
                          </a:solidFill>
                        </a:rPr>
                        <a:t>Feature</a:t>
                      </a:r>
                      <a:endParaRPr b="1" sz="1700" cap="none">
                        <a:solidFill>
                          <a:schemeClr val="dk1"/>
                        </a:solidFill>
                      </a:endParaRPr>
                    </a:p>
                  </a:txBody>
                  <a:tcPr marT="67475" marB="67475" marR="54750" marL="87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700" u="none" cap="none" strike="noStrike">
                          <a:solidFill>
                            <a:schemeClr val="dk1"/>
                          </a:solidFill>
                        </a:rPr>
                        <a:t>Bisphosphonates</a:t>
                      </a:r>
                      <a:endParaRPr b="1" sz="1700" cap="none">
                        <a:solidFill>
                          <a:schemeClr val="dk1"/>
                        </a:solidFill>
                      </a:endParaRPr>
                    </a:p>
                  </a:txBody>
                  <a:tcPr marT="67475" marB="67475" marR="54750" marL="87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700" u="none" cap="none" strike="noStrike">
                          <a:solidFill>
                            <a:schemeClr val="dk1"/>
                          </a:solidFill>
                        </a:rPr>
                        <a:t>Denosumab</a:t>
                      </a:r>
                      <a:endParaRPr b="1" sz="1700" cap="none">
                        <a:solidFill>
                          <a:schemeClr val="dk1"/>
                        </a:solidFill>
                      </a:endParaRPr>
                    </a:p>
                  </a:txBody>
                  <a:tcPr marT="67475" marB="67475" marR="54750" marL="87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02525">
                <a:tc>
                  <a:txBody>
                    <a:bodyPr/>
                    <a:lstStyle/>
                    <a:p>
                      <a:pPr indent="0" lvl="0" marL="0" marR="0" rtl="0" algn="ctr">
                        <a:spcBef>
                          <a:spcPts val="0"/>
                        </a:spcBef>
                        <a:spcAft>
                          <a:spcPts val="0"/>
                        </a:spcAft>
                        <a:buNone/>
                      </a:pPr>
                      <a:r>
                        <a:rPr b="1" lang="en-US" sz="1700" u="none" cap="none" strike="noStrike">
                          <a:solidFill>
                            <a:schemeClr val="dk1"/>
                          </a:solidFill>
                        </a:rPr>
                        <a:t>Molecular target</a:t>
                      </a:r>
                      <a:endParaRPr/>
                    </a:p>
                    <a:p>
                      <a:pPr indent="0" lvl="0" marL="0" marR="0" rtl="0" algn="ctr">
                        <a:spcBef>
                          <a:spcPts val="0"/>
                        </a:spcBef>
                        <a:spcAft>
                          <a:spcPts val="0"/>
                        </a:spcAft>
                        <a:buNone/>
                      </a:pPr>
                      <a:r>
                        <a:t/>
                      </a:r>
                      <a:endParaRPr b="0" sz="1700" u="none" cap="none" strike="noStrike">
                        <a:solidFill>
                          <a:schemeClr val="dk1"/>
                        </a:solidFill>
                      </a:endParaRPr>
                    </a:p>
                    <a:p>
                      <a:pPr indent="0" lvl="0" marL="0" marR="0" rtl="0" algn="ctr">
                        <a:spcBef>
                          <a:spcPts val="0"/>
                        </a:spcBef>
                        <a:spcAft>
                          <a:spcPts val="0"/>
                        </a:spcAft>
                        <a:buNone/>
                      </a:pPr>
                      <a:r>
                        <a:t/>
                      </a:r>
                      <a:endParaRPr b="0" sz="1700" u="none" cap="none" strike="noStrike">
                        <a:solidFill>
                          <a:schemeClr val="dk1"/>
                        </a:solidFill>
                      </a:endParaRPr>
                    </a:p>
                    <a:p>
                      <a:pPr indent="0" lvl="0" marL="0" marR="0" rtl="0" algn="ctr">
                        <a:spcBef>
                          <a:spcPts val="0"/>
                        </a:spcBef>
                        <a:spcAft>
                          <a:spcPts val="0"/>
                        </a:spcAft>
                        <a:buNone/>
                      </a:pPr>
                      <a:r>
                        <a:t/>
                      </a:r>
                      <a:endParaRPr b="0" sz="1700" u="none" cap="none" strike="noStrike">
                        <a:solidFill>
                          <a:schemeClr val="dk1"/>
                        </a:solidFill>
                      </a:endParaRPr>
                    </a:p>
                    <a:p>
                      <a:pPr indent="0" lvl="0" marL="0" marR="0" rtl="0" algn="ctr">
                        <a:spcBef>
                          <a:spcPts val="0"/>
                        </a:spcBef>
                        <a:spcAft>
                          <a:spcPts val="0"/>
                        </a:spcAft>
                        <a:buNone/>
                      </a:pPr>
                      <a:r>
                        <a:t/>
                      </a:r>
                      <a:endParaRPr b="1" sz="1700" u="none" cap="none" strike="noStrike">
                        <a:solidFill>
                          <a:schemeClr val="dk1"/>
                        </a:solidFill>
                      </a:endParaRPr>
                    </a:p>
                    <a:p>
                      <a:pPr indent="0" lvl="0" marL="0" marR="0" rtl="0" algn="ctr">
                        <a:spcBef>
                          <a:spcPts val="0"/>
                        </a:spcBef>
                        <a:spcAft>
                          <a:spcPts val="0"/>
                        </a:spcAft>
                        <a:buNone/>
                      </a:pPr>
                      <a:r>
                        <a:rPr b="1" lang="en-US" sz="1700" u="none" cap="none" strike="noStrike">
                          <a:solidFill>
                            <a:schemeClr val="dk1"/>
                          </a:solidFill>
                        </a:rPr>
                        <a:t>Structure</a:t>
                      </a:r>
                      <a:endParaRPr b="0" sz="1700" u="none" cap="none" strike="noStrike">
                        <a:solidFill>
                          <a:schemeClr val="dk1"/>
                        </a:solidFill>
                      </a:endParaRPr>
                    </a:p>
                    <a:p>
                      <a:pPr indent="0" lvl="0" marL="0" marR="0" rtl="0" algn="ctr">
                        <a:spcBef>
                          <a:spcPts val="0"/>
                        </a:spcBef>
                        <a:spcAft>
                          <a:spcPts val="0"/>
                        </a:spcAft>
                        <a:buNone/>
                      </a:pPr>
                      <a:r>
                        <a:t/>
                      </a:r>
                      <a:endParaRPr b="0" sz="1700" u="none" cap="none" strike="noStrike">
                        <a:solidFill>
                          <a:schemeClr val="dk1"/>
                        </a:solidFill>
                      </a:endParaRPr>
                    </a:p>
                    <a:p>
                      <a:pPr indent="0" lvl="0" marL="0" marR="0" rtl="0" algn="ctr">
                        <a:spcBef>
                          <a:spcPts val="0"/>
                        </a:spcBef>
                        <a:spcAft>
                          <a:spcPts val="0"/>
                        </a:spcAft>
                        <a:buNone/>
                      </a:pPr>
                      <a:r>
                        <a:rPr b="1" lang="en-US" sz="1700" u="none" cap="none" strike="noStrike">
                          <a:solidFill>
                            <a:schemeClr val="dk1"/>
                          </a:solidFill>
                        </a:rPr>
                        <a:t>Effect on osteoclast</a:t>
                      </a:r>
                      <a:endParaRPr b="0" sz="1700" u="none" cap="none" strike="noStrike">
                        <a:solidFill>
                          <a:schemeClr val="dk1"/>
                        </a:solidFill>
                      </a:endParaRPr>
                    </a:p>
                    <a:p>
                      <a:pPr indent="0" lvl="0" marL="0" marR="0" rtl="0" algn="ctr">
                        <a:spcBef>
                          <a:spcPts val="0"/>
                        </a:spcBef>
                        <a:spcAft>
                          <a:spcPts val="0"/>
                        </a:spcAft>
                        <a:buNone/>
                      </a:pPr>
                      <a:r>
                        <a:t/>
                      </a:r>
                      <a:endParaRPr b="0" sz="1700" u="none" cap="none" strike="noStrike">
                        <a:solidFill>
                          <a:schemeClr val="dk1"/>
                        </a:solidFill>
                      </a:endParaRPr>
                    </a:p>
                    <a:p>
                      <a:pPr indent="0" lvl="0" marL="0" marR="0" rtl="0" algn="ctr">
                        <a:spcBef>
                          <a:spcPts val="0"/>
                        </a:spcBef>
                        <a:spcAft>
                          <a:spcPts val="0"/>
                        </a:spcAft>
                        <a:buNone/>
                      </a:pPr>
                      <a:r>
                        <a:rPr b="1" lang="en-US" sz="1700" u="none" cap="none" strike="noStrike">
                          <a:solidFill>
                            <a:schemeClr val="dk1"/>
                          </a:solidFill>
                        </a:rPr>
                        <a:t>The onset of action </a:t>
                      </a:r>
                      <a:endParaRPr/>
                    </a:p>
                    <a:p>
                      <a:pPr indent="0" lvl="0" marL="0" marR="0" rtl="0" algn="ctr">
                        <a:spcBef>
                          <a:spcPts val="0"/>
                        </a:spcBef>
                        <a:spcAft>
                          <a:spcPts val="0"/>
                        </a:spcAft>
                        <a:buNone/>
                      </a:pPr>
                      <a:r>
                        <a:t/>
                      </a:r>
                      <a:endParaRPr b="0" sz="1700" u="none" cap="none" strike="noStrike">
                        <a:solidFill>
                          <a:schemeClr val="dk1"/>
                        </a:solidFill>
                      </a:endParaRPr>
                    </a:p>
                    <a:p>
                      <a:pPr indent="0" lvl="0" marL="0" marR="0" rtl="0" algn="ctr">
                        <a:spcBef>
                          <a:spcPts val="0"/>
                        </a:spcBef>
                        <a:spcAft>
                          <a:spcPts val="0"/>
                        </a:spcAft>
                        <a:buNone/>
                      </a:pPr>
                      <a:r>
                        <a:t/>
                      </a:r>
                      <a:endParaRPr b="1" sz="1700" u="none" cap="none" strike="noStrike">
                        <a:solidFill>
                          <a:schemeClr val="dk1"/>
                        </a:solidFill>
                      </a:endParaRPr>
                    </a:p>
                    <a:p>
                      <a:pPr indent="0" lvl="0" marL="0" marR="0" rtl="0" algn="ctr">
                        <a:spcBef>
                          <a:spcPts val="0"/>
                        </a:spcBef>
                        <a:spcAft>
                          <a:spcPts val="0"/>
                        </a:spcAft>
                        <a:buNone/>
                      </a:pPr>
                      <a:r>
                        <a:t/>
                      </a:r>
                      <a:endParaRPr b="1" sz="1700" u="none" cap="none" strike="noStrike">
                        <a:solidFill>
                          <a:schemeClr val="dk1"/>
                        </a:solidFill>
                      </a:endParaRPr>
                    </a:p>
                    <a:p>
                      <a:pPr indent="0" lvl="0" marL="0" marR="0" rtl="0" algn="ctr">
                        <a:spcBef>
                          <a:spcPts val="0"/>
                        </a:spcBef>
                        <a:spcAft>
                          <a:spcPts val="0"/>
                        </a:spcAft>
                        <a:buNone/>
                      </a:pPr>
                      <a:r>
                        <a:rPr b="1" lang="en-US" sz="1700" u="none" cap="none" strike="noStrike">
                          <a:solidFill>
                            <a:schemeClr val="dk1"/>
                          </a:solidFill>
                        </a:rPr>
                        <a:t>Nephrotoxicity</a:t>
                      </a:r>
                      <a:endParaRPr b="1" sz="1700" cap="none">
                        <a:solidFill>
                          <a:schemeClr val="dk1"/>
                        </a:solidFill>
                      </a:endParaRPr>
                    </a:p>
                  </a:txBody>
                  <a:tcPr marT="67475" marB="67475" marR="54750" marL="87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700" u="none" cap="none" strike="noStrike">
                          <a:solidFill>
                            <a:schemeClr val="dk1"/>
                          </a:solidFill>
                        </a:rPr>
                        <a:t>Cellular metabolic enzymes; for the nitrogen-containing bisphosphonates, the key target is Farnesyl pyrophosphate (FPPS) an enzyme needed for modification (prenylation) of protein</a:t>
                      </a:r>
                      <a:endParaRPr/>
                    </a:p>
                    <a:p>
                      <a:pPr indent="0" lvl="0" marL="0" marR="0" rtl="0" algn="ctr">
                        <a:spcBef>
                          <a:spcPts val="0"/>
                        </a:spcBef>
                        <a:spcAft>
                          <a:spcPts val="0"/>
                        </a:spcAft>
                        <a:buNone/>
                      </a:pPr>
                      <a:r>
                        <a:t/>
                      </a:r>
                      <a:endParaRPr b="0" sz="1700" u="none" cap="none" strike="noStrike">
                        <a:solidFill>
                          <a:schemeClr val="dk1"/>
                        </a:solidFill>
                      </a:endParaRPr>
                    </a:p>
                    <a:p>
                      <a:pPr indent="0" lvl="0" marL="0" marR="0" rtl="0" algn="ctr">
                        <a:spcBef>
                          <a:spcPts val="0"/>
                        </a:spcBef>
                        <a:spcAft>
                          <a:spcPts val="0"/>
                        </a:spcAft>
                        <a:buNone/>
                      </a:pPr>
                      <a:r>
                        <a:rPr b="0" lang="en-US" sz="1700" u="none" cap="none" strike="noStrike">
                          <a:solidFill>
                            <a:schemeClr val="dk1"/>
                          </a:solidFill>
                        </a:rPr>
                        <a:t>Small-molecule drugs</a:t>
                      </a:r>
                      <a:endParaRPr/>
                    </a:p>
                    <a:p>
                      <a:pPr indent="0" lvl="0" marL="0" marR="0" rtl="0" algn="ctr">
                        <a:spcBef>
                          <a:spcPts val="0"/>
                        </a:spcBef>
                        <a:spcAft>
                          <a:spcPts val="0"/>
                        </a:spcAft>
                        <a:buNone/>
                      </a:pPr>
                      <a:r>
                        <a:t/>
                      </a:r>
                      <a:endParaRPr b="0" sz="1700" u="none" cap="none" strike="noStrike">
                        <a:solidFill>
                          <a:schemeClr val="dk1"/>
                        </a:solidFill>
                      </a:endParaRPr>
                    </a:p>
                    <a:p>
                      <a:pPr indent="0" lvl="0" marL="0" marR="0" rtl="0" algn="ctr">
                        <a:spcBef>
                          <a:spcPts val="0"/>
                        </a:spcBef>
                        <a:spcAft>
                          <a:spcPts val="0"/>
                        </a:spcAft>
                        <a:buNone/>
                      </a:pPr>
                      <a:r>
                        <a:rPr b="1" lang="en-US" sz="1700" u="none" cap="none" strike="noStrike">
                          <a:solidFill>
                            <a:schemeClr val="dk1"/>
                          </a:solidFill>
                        </a:rPr>
                        <a:t>Induce apoptosis; </a:t>
                      </a:r>
                      <a:endParaRPr/>
                    </a:p>
                    <a:p>
                      <a:pPr indent="0" lvl="0" marL="0" marR="0" rtl="0" algn="ctr">
                        <a:spcBef>
                          <a:spcPts val="0"/>
                        </a:spcBef>
                        <a:spcAft>
                          <a:spcPts val="0"/>
                        </a:spcAft>
                        <a:buNone/>
                      </a:pPr>
                      <a:r>
                        <a:t/>
                      </a:r>
                      <a:endParaRPr b="0" sz="1700" u="none" cap="none" strike="noStrike">
                        <a:solidFill>
                          <a:schemeClr val="dk1"/>
                        </a:solidFill>
                      </a:endParaRPr>
                    </a:p>
                    <a:p>
                      <a:pPr indent="0" lvl="0" marL="0" marR="0" rtl="0" algn="ctr">
                        <a:spcBef>
                          <a:spcPts val="0"/>
                        </a:spcBef>
                        <a:spcAft>
                          <a:spcPts val="0"/>
                        </a:spcAft>
                        <a:buNone/>
                      </a:pPr>
                      <a:r>
                        <a:t/>
                      </a:r>
                      <a:endParaRPr b="0" sz="1700" u="none" cap="none" strike="noStrike">
                        <a:solidFill>
                          <a:schemeClr val="dk1"/>
                        </a:solidFill>
                      </a:endParaRPr>
                    </a:p>
                    <a:p>
                      <a:pPr indent="0" lvl="0" marL="0" marR="0" rtl="0" algn="ctr">
                        <a:spcBef>
                          <a:spcPts val="0"/>
                        </a:spcBef>
                        <a:spcAft>
                          <a:spcPts val="0"/>
                        </a:spcAft>
                        <a:buNone/>
                      </a:pPr>
                      <a:r>
                        <a:rPr b="0" lang="en-US" sz="1700" u="none" cap="none" strike="noStrike">
                          <a:solidFill>
                            <a:srgbClr val="FF0000"/>
                          </a:solidFill>
                        </a:rPr>
                        <a:t>6 to 12 months *</a:t>
                      </a:r>
                      <a:endParaRPr/>
                    </a:p>
                    <a:p>
                      <a:pPr indent="0" lvl="0" marL="0" marR="0" rtl="0" algn="ctr">
                        <a:spcBef>
                          <a:spcPts val="0"/>
                        </a:spcBef>
                        <a:spcAft>
                          <a:spcPts val="0"/>
                        </a:spcAft>
                        <a:buNone/>
                      </a:pPr>
                      <a:r>
                        <a:t/>
                      </a:r>
                      <a:endParaRPr b="0" sz="1700" u="none" cap="none" strike="noStrike">
                        <a:solidFill>
                          <a:schemeClr val="dk1"/>
                        </a:solidFill>
                      </a:endParaRPr>
                    </a:p>
                    <a:p>
                      <a:pPr indent="0" lvl="0" marL="0" marR="0" rtl="0" algn="ctr">
                        <a:spcBef>
                          <a:spcPts val="0"/>
                        </a:spcBef>
                        <a:spcAft>
                          <a:spcPts val="0"/>
                        </a:spcAft>
                        <a:buNone/>
                      </a:pPr>
                      <a:r>
                        <a:rPr b="0" lang="en-US" sz="1700" u="none" cap="none" strike="noStrike">
                          <a:solidFill>
                            <a:schemeClr val="dk1"/>
                          </a:solidFill>
                        </a:rPr>
                        <a:t>Released bisphosphonates are cleared by the kidney</a:t>
                      </a:r>
                      <a:endParaRPr/>
                    </a:p>
                    <a:p>
                      <a:pPr indent="0" lvl="0" marL="0" marR="0" rtl="0" algn="ctr">
                        <a:spcBef>
                          <a:spcPts val="0"/>
                        </a:spcBef>
                        <a:spcAft>
                          <a:spcPts val="0"/>
                        </a:spcAft>
                        <a:buNone/>
                      </a:pPr>
                      <a:r>
                        <a:t/>
                      </a:r>
                      <a:endParaRPr b="0" sz="1700" u="none" cap="none" strike="noStrike">
                        <a:solidFill>
                          <a:schemeClr val="dk1"/>
                        </a:solidFill>
                      </a:endParaRPr>
                    </a:p>
                    <a:p>
                      <a:pPr indent="0" lvl="0" marL="0" marR="0" rtl="0" algn="ctr">
                        <a:spcBef>
                          <a:spcPts val="0"/>
                        </a:spcBef>
                        <a:spcAft>
                          <a:spcPts val="0"/>
                        </a:spcAft>
                        <a:buNone/>
                      </a:pPr>
                      <a:r>
                        <a:rPr b="0" lang="en-US" sz="1700" u="none" cap="none" strike="noStrike">
                          <a:solidFill>
                            <a:srgbClr val="FF0000"/>
                          </a:solidFill>
                        </a:rPr>
                        <a:t>Intravenous bisphosphonates have a higher risk of side effects than oral bisphosphonates, including nephrotoxicity of various sorts.</a:t>
                      </a:r>
                      <a:endParaRPr b="0" i="0" sz="1700" u="none" cap="none" strike="noStrike">
                        <a:solidFill>
                          <a:srgbClr val="FF0000"/>
                        </a:solidFill>
                        <a:latin typeface="Garamond"/>
                        <a:ea typeface="Garamond"/>
                        <a:cs typeface="Garamond"/>
                        <a:sym typeface="Garamond"/>
                      </a:endParaRPr>
                    </a:p>
                  </a:txBody>
                  <a:tcPr marT="67475" marB="67475" marR="54750" marL="87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700" cap="none">
                          <a:solidFill>
                            <a:schemeClr val="dk1"/>
                          </a:solidFill>
                        </a:rPr>
                        <a:t>Binds with high affinity and specificity to circulating RANKL</a:t>
                      </a:r>
                      <a:endParaRPr/>
                    </a:p>
                    <a:p>
                      <a:pPr indent="0" lvl="0" marL="0" marR="0" rtl="0" algn="ctr">
                        <a:spcBef>
                          <a:spcPts val="0"/>
                        </a:spcBef>
                        <a:spcAft>
                          <a:spcPts val="0"/>
                        </a:spcAft>
                        <a:buNone/>
                      </a:pPr>
                      <a:r>
                        <a:t/>
                      </a:r>
                      <a:endParaRPr sz="1700" cap="none">
                        <a:solidFill>
                          <a:schemeClr val="dk1"/>
                        </a:solidFill>
                      </a:endParaRPr>
                    </a:p>
                    <a:p>
                      <a:pPr indent="0" lvl="0" marL="0" marR="0" rtl="0" algn="ctr">
                        <a:spcBef>
                          <a:spcPts val="0"/>
                        </a:spcBef>
                        <a:spcAft>
                          <a:spcPts val="0"/>
                        </a:spcAft>
                        <a:buNone/>
                      </a:pPr>
                      <a:r>
                        <a:t/>
                      </a:r>
                      <a:endParaRPr sz="1700" cap="none">
                        <a:solidFill>
                          <a:schemeClr val="dk1"/>
                        </a:solidFill>
                      </a:endParaRPr>
                    </a:p>
                    <a:p>
                      <a:pPr indent="0" lvl="0" marL="0" marR="0" rtl="0" algn="ctr">
                        <a:spcBef>
                          <a:spcPts val="0"/>
                        </a:spcBef>
                        <a:spcAft>
                          <a:spcPts val="0"/>
                        </a:spcAft>
                        <a:buNone/>
                      </a:pPr>
                      <a:r>
                        <a:t/>
                      </a:r>
                      <a:endParaRPr sz="1700" cap="none">
                        <a:solidFill>
                          <a:schemeClr val="dk1"/>
                        </a:solidFill>
                      </a:endParaRPr>
                    </a:p>
                    <a:p>
                      <a:pPr indent="0" lvl="0" marL="0" marR="0" rtl="0" algn="ctr">
                        <a:spcBef>
                          <a:spcPts val="0"/>
                        </a:spcBef>
                        <a:spcAft>
                          <a:spcPts val="0"/>
                        </a:spcAft>
                        <a:buNone/>
                      </a:pPr>
                      <a:r>
                        <a:rPr lang="en-US" sz="1700" cap="none">
                          <a:solidFill>
                            <a:schemeClr val="dk1"/>
                          </a:solidFill>
                        </a:rPr>
                        <a:t>Monoclonal antibody</a:t>
                      </a:r>
                      <a:endParaRPr sz="1700" cap="none">
                        <a:solidFill>
                          <a:schemeClr val="dk1"/>
                        </a:solidFill>
                      </a:endParaRPr>
                    </a:p>
                    <a:p>
                      <a:pPr indent="0" lvl="0" marL="0" marR="0" rtl="0" algn="ctr">
                        <a:spcBef>
                          <a:spcPts val="0"/>
                        </a:spcBef>
                        <a:spcAft>
                          <a:spcPts val="0"/>
                        </a:spcAft>
                        <a:buNone/>
                      </a:pPr>
                      <a:r>
                        <a:t/>
                      </a:r>
                      <a:endParaRPr sz="1700" cap="none">
                        <a:solidFill>
                          <a:schemeClr val="dk1"/>
                        </a:solidFill>
                      </a:endParaRPr>
                    </a:p>
                    <a:p>
                      <a:pPr indent="0" lvl="0" marL="0" marR="0" rtl="0" algn="ctr">
                        <a:spcBef>
                          <a:spcPts val="0"/>
                        </a:spcBef>
                        <a:spcAft>
                          <a:spcPts val="0"/>
                        </a:spcAft>
                        <a:buNone/>
                      </a:pPr>
                      <a:r>
                        <a:rPr b="1" lang="en-US" sz="1700" cap="none">
                          <a:solidFill>
                            <a:schemeClr val="dk1"/>
                          </a:solidFill>
                        </a:rPr>
                        <a:t>Inhibits osteoclast formation, function, and survival rapid onset of action</a:t>
                      </a:r>
                      <a:endParaRPr sz="1700" cap="none">
                        <a:solidFill>
                          <a:schemeClr val="dk1"/>
                        </a:solidFill>
                      </a:endParaRPr>
                    </a:p>
                    <a:p>
                      <a:pPr indent="0" lvl="0" marL="0" marR="0" rtl="0" algn="ctr">
                        <a:spcBef>
                          <a:spcPts val="0"/>
                        </a:spcBef>
                        <a:spcAft>
                          <a:spcPts val="0"/>
                        </a:spcAft>
                        <a:buNone/>
                      </a:pPr>
                      <a:r>
                        <a:t/>
                      </a:r>
                      <a:endParaRPr sz="1700" cap="none">
                        <a:solidFill>
                          <a:schemeClr val="dk1"/>
                        </a:solidFill>
                      </a:endParaRPr>
                    </a:p>
                    <a:p>
                      <a:pPr indent="0" lvl="0" marL="0" marR="0" rtl="0" algn="ctr">
                        <a:spcBef>
                          <a:spcPts val="0"/>
                        </a:spcBef>
                        <a:spcAft>
                          <a:spcPts val="0"/>
                        </a:spcAft>
                        <a:buNone/>
                      </a:pPr>
                      <a:r>
                        <a:rPr lang="en-US" sz="1700" cap="none">
                          <a:solidFill>
                            <a:srgbClr val="FF0000"/>
                          </a:solidFill>
                        </a:rPr>
                        <a:t>Within 3 days</a:t>
                      </a:r>
                      <a:r>
                        <a:rPr baseline="30000" lang="en-US" sz="1700" cap="none">
                          <a:solidFill>
                            <a:srgbClr val="FF0000"/>
                          </a:solidFill>
                        </a:rPr>
                        <a:t>#</a:t>
                      </a:r>
                      <a:endParaRPr/>
                    </a:p>
                    <a:p>
                      <a:pPr indent="0" lvl="0" marL="0" marR="0" rtl="0" algn="ctr">
                        <a:spcBef>
                          <a:spcPts val="0"/>
                        </a:spcBef>
                        <a:spcAft>
                          <a:spcPts val="0"/>
                        </a:spcAft>
                        <a:buNone/>
                      </a:pPr>
                      <a:r>
                        <a:t/>
                      </a:r>
                      <a:endParaRPr sz="1700" cap="none">
                        <a:solidFill>
                          <a:schemeClr val="dk1"/>
                        </a:solidFill>
                      </a:endParaRPr>
                    </a:p>
                    <a:p>
                      <a:pPr indent="0" lvl="0" marL="0" marR="0" rtl="0" algn="ctr">
                        <a:spcBef>
                          <a:spcPts val="0"/>
                        </a:spcBef>
                        <a:spcAft>
                          <a:spcPts val="0"/>
                        </a:spcAft>
                        <a:buNone/>
                      </a:pPr>
                      <a:r>
                        <a:rPr lang="en-US" sz="1700" cap="none">
                          <a:solidFill>
                            <a:schemeClr val="dk1"/>
                          </a:solidFill>
                        </a:rPr>
                        <a:t>Cleared by the reticuloendothelial system with a half-life of approx. 26 days</a:t>
                      </a:r>
                      <a:endParaRPr/>
                    </a:p>
                    <a:p>
                      <a:pPr indent="0" lvl="0" marL="0" marR="0" rtl="0" algn="ctr">
                        <a:spcBef>
                          <a:spcPts val="0"/>
                        </a:spcBef>
                        <a:spcAft>
                          <a:spcPts val="0"/>
                        </a:spcAft>
                        <a:buNone/>
                      </a:pPr>
                      <a:r>
                        <a:t/>
                      </a:r>
                      <a:endParaRPr sz="1700" cap="none">
                        <a:solidFill>
                          <a:srgbClr val="FF0000"/>
                        </a:solidFill>
                      </a:endParaRPr>
                    </a:p>
                    <a:p>
                      <a:pPr indent="0" lvl="0" marL="0" marR="0" rtl="0" algn="ctr">
                        <a:spcBef>
                          <a:spcPts val="0"/>
                        </a:spcBef>
                        <a:spcAft>
                          <a:spcPts val="0"/>
                        </a:spcAft>
                        <a:buNone/>
                      </a:pPr>
                      <a:r>
                        <a:rPr lang="en-US" sz="1700" cap="none">
                          <a:solidFill>
                            <a:srgbClr val="FF0000"/>
                          </a:solidFill>
                        </a:rPr>
                        <a:t>Denosumab does not cause nephrotoxicity</a:t>
                      </a:r>
                      <a:r>
                        <a:rPr lang="en-US" sz="1700" cap="none">
                          <a:solidFill>
                            <a:schemeClr val="dk1"/>
                          </a:solidFill>
                        </a:rPr>
                        <a:t>.</a:t>
                      </a:r>
                      <a:endParaRPr sz="1700" cap="none">
                        <a:solidFill>
                          <a:schemeClr val="dk1"/>
                        </a:solidFill>
                      </a:endParaRPr>
                    </a:p>
                  </a:txBody>
                  <a:tcPr marT="67475" marB="67475" marR="54750" marL="877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18" name="Google Shape;418;p29"/>
          <p:cNvSpPr txBox="1"/>
          <p:nvPr/>
        </p:nvSpPr>
        <p:spPr>
          <a:xfrm>
            <a:off x="8088539" y="6412749"/>
            <a:ext cx="3459996"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chemeClr val="lt1"/>
                </a:solidFill>
                <a:latin typeface="Garamond"/>
                <a:ea typeface="Garamond"/>
                <a:cs typeface="Garamond"/>
                <a:sym typeface="Garamond"/>
              </a:rPr>
              <a:t>Int J Clin Pract, December 2012, 66, 12, 1139–1146</a:t>
            </a:r>
            <a:endParaRPr sz="1200">
              <a:solidFill>
                <a:schemeClr val="lt1"/>
              </a:solidFill>
              <a:latin typeface="Garamond"/>
              <a:ea typeface="Garamond"/>
              <a:cs typeface="Garamond"/>
              <a:sym typeface="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3"/>
          <p:cNvSpPr/>
          <p:nvPr/>
        </p:nvSpPr>
        <p:spPr>
          <a:xfrm>
            <a:off x="321564" y="320040"/>
            <a:ext cx="11548872" cy="6217920"/>
          </a:xfrm>
          <a:prstGeom prst="rect">
            <a:avLst/>
          </a:prstGeom>
          <a:solidFill>
            <a:schemeClr val="dk1">
              <a:alpha val="13725"/>
            </a:schemeClr>
          </a:solidFill>
          <a:ln cap="sq" cmpd="thinThick" w="127000">
            <a:solidFill>
              <a:srgbClr val="262626">
                <a:alpha val="1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32" name="Google Shape;132;p3"/>
          <p:cNvSpPr txBox="1"/>
          <p:nvPr>
            <p:ph type="title"/>
          </p:nvPr>
        </p:nvSpPr>
        <p:spPr>
          <a:xfrm>
            <a:off x="838200" y="6318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aramond"/>
              <a:buNone/>
            </a:pPr>
            <a:r>
              <a:rPr b="1" lang="en-US" sz="3200"/>
              <a:t>Introduction</a:t>
            </a:r>
            <a:endParaRPr/>
          </a:p>
        </p:txBody>
      </p:sp>
      <p:cxnSp>
        <p:nvCxnSpPr>
          <p:cNvPr id="133" name="Google Shape;133;p3"/>
          <p:cNvCxnSpPr/>
          <p:nvPr/>
        </p:nvCxnSpPr>
        <p:spPr>
          <a:xfrm>
            <a:off x="897636" y="1957388"/>
            <a:ext cx="10396728" cy="0"/>
          </a:xfrm>
          <a:prstGeom prst="straightConnector1">
            <a:avLst/>
          </a:prstGeom>
          <a:noFill/>
          <a:ln cap="flat" cmpd="sng" w="22225">
            <a:solidFill>
              <a:srgbClr val="7F7F7F"/>
            </a:solidFill>
            <a:prstDash val="solid"/>
            <a:miter lim="800000"/>
            <a:headEnd len="sm" w="sm" type="none"/>
            <a:tailEnd len="sm" w="sm" type="none"/>
          </a:ln>
        </p:spPr>
      </p:cxnSp>
      <p:sp>
        <p:nvSpPr>
          <p:cNvPr id="134" name="Google Shape;134;p3"/>
          <p:cNvSpPr txBox="1"/>
          <p:nvPr>
            <p:ph idx="1" type="body"/>
          </p:nvPr>
        </p:nvSpPr>
        <p:spPr>
          <a:xfrm>
            <a:off x="838200" y="1957388"/>
            <a:ext cx="10515600" cy="4268786"/>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150000"/>
              </a:lnSpc>
              <a:spcBef>
                <a:spcPts val="0"/>
              </a:spcBef>
              <a:spcAft>
                <a:spcPts val="0"/>
              </a:spcAft>
              <a:buClr>
                <a:schemeClr val="dk1"/>
              </a:buClr>
              <a:buSzPts val="2400"/>
              <a:buChar char="•"/>
            </a:pPr>
            <a:r>
              <a:rPr lang="en-US" sz="2400"/>
              <a:t>CKD-MBD is a common complication of CKD that arises early in the course of the disease, and it is associated with high morbidity and mortality.</a:t>
            </a:r>
            <a:endParaRPr/>
          </a:p>
          <a:p>
            <a:pPr indent="-228600" lvl="0" marL="228600" rtl="0" algn="just">
              <a:lnSpc>
                <a:spcPct val="150000"/>
              </a:lnSpc>
              <a:spcBef>
                <a:spcPts val="0"/>
              </a:spcBef>
              <a:spcAft>
                <a:spcPts val="0"/>
              </a:spcAft>
              <a:buClr>
                <a:schemeClr val="dk1"/>
              </a:buClr>
              <a:buSzPts val="2400"/>
              <a:buChar char="•"/>
            </a:pPr>
            <a:r>
              <a:rPr b="0" i="0" lang="en-US" sz="2400" u="none" strike="noStrike"/>
              <a:t>The term CKD-MBD is used broadly to describe abnormalities in mineral metabolism, skeletal health, and soft-tissue calcifications.</a:t>
            </a:r>
            <a:endParaRPr/>
          </a:p>
          <a:p>
            <a:pPr indent="-228600" lvl="0" marL="228600" rtl="0" algn="just">
              <a:lnSpc>
                <a:spcPct val="150000"/>
              </a:lnSpc>
              <a:spcBef>
                <a:spcPts val="0"/>
              </a:spcBef>
              <a:spcAft>
                <a:spcPts val="0"/>
              </a:spcAft>
              <a:buClr>
                <a:schemeClr val="dk1"/>
              </a:buClr>
              <a:buSzPts val="2400"/>
              <a:buChar char="•"/>
            </a:pPr>
            <a:r>
              <a:rPr b="0" i="0" lang="en-US" sz="2400" u="none" strike="noStrike"/>
              <a:t>The skeletal derangements associated with CKD-MBD are associated with bone loss and fractures.</a:t>
            </a:r>
            <a:endParaRPr/>
          </a:p>
          <a:p>
            <a:pPr indent="-228600" lvl="0" marL="228600" rtl="0" algn="just">
              <a:lnSpc>
                <a:spcPct val="150000"/>
              </a:lnSpc>
              <a:spcBef>
                <a:spcPts val="0"/>
              </a:spcBef>
              <a:spcAft>
                <a:spcPts val="0"/>
              </a:spcAft>
              <a:buClr>
                <a:schemeClr val="dk1"/>
              </a:buClr>
              <a:buSzPts val="2400"/>
              <a:buChar char="•"/>
            </a:pPr>
            <a:r>
              <a:rPr b="0" i="0" lang="en-US" sz="2400" u="none" strike="noStrike"/>
              <a:t>Compared with the general population, fracture incidence rates are more than fourfold higher, and they are associated with greater morbidity and mortality</a:t>
            </a:r>
            <a:endParaRPr sz="2400"/>
          </a:p>
        </p:txBody>
      </p:sp>
      <p:sp>
        <p:nvSpPr>
          <p:cNvPr id="135" name="Google Shape;135;p3"/>
          <p:cNvSpPr txBox="1"/>
          <p:nvPr/>
        </p:nvSpPr>
        <p:spPr>
          <a:xfrm>
            <a:off x="8772040" y="6501107"/>
            <a:ext cx="2824566"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00" u="none" cap="none" strike="noStrike">
                <a:solidFill>
                  <a:schemeClr val="dk1"/>
                </a:solidFill>
                <a:latin typeface="Garamond"/>
                <a:ea typeface="Garamond"/>
                <a:cs typeface="Garamond"/>
                <a:sym typeface="Garamond"/>
              </a:rPr>
              <a:t>Clin J Am Soc Nephrol 13: 962–969, 2018.</a:t>
            </a:r>
            <a:endParaRPr b="0" i="0" sz="1200" u="none" cap="none" strike="noStrike">
              <a:solidFill>
                <a:schemeClr val="dk1"/>
              </a:solidFill>
              <a:latin typeface="Garamond"/>
              <a:ea typeface="Garamond"/>
              <a:cs typeface="Garamond"/>
              <a:sym typeface="Garamon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2" name="Shape 422"/>
        <p:cNvGrpSpPr/>
        <p:nvPr/>
      </p:nvGrpSpPr>
      <p:grpSpPr>
        <a:xfrm>
          <a:off x="0" y="0"/>
          <a:ext cx="0" cy="0"/>
          <a:chOff x="0" y="0"/>
          <a:chExt cx="0" cy="0"/>
        </a:xfrm>
      </p:grpSpPr>
      <p:sp>
        <p:nvSpPr>
          <p:cNvPr id="423" name="Google Shape;423;p30"/>
          <p:cNvSpPr/>
          <p:nvPr/>
        </p:nvSpPr>
        <p:spPr>
          <a:xfrm>
            <a:off x="3049"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24" name="Google Shape;424;p30"/>
          <p:cNvSpPr/>
          <p:nvPr/>
        </p:nvSpPr>
        <p:spPr>
          <a:xfrm>
            <a:off x="479278" y="484632"/>
            <a:ext cx="4189913" cy="5852642"/>
          </a:xfrm>
          <a:prstGeom prst="rect">
            <a:avLst/>
          </a:prstGeom>
          <a:solidFill>
            <a:schemeClr val="lt2"/>
          </a:solidFill>
          <a:ln cap="sq" cmpd="thinThick" w="1270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25" name="Google Shape;425;p30"/>
          <p:cNvSpPr txBox="1"/>
          <p:nvPr>
            <p:ph type="title"/>
          </p:nvPr>
        </p:nvSpPr>
        <p:spPr>
          <a:xfrm>
            <a:off x="710390" y="681037"/>
            <a:ext cx="3738779" cy="17888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aramond"/>
              <a:buNone/>
            </a:pPr>
            <a:r>
              <a:rPr b="1" lang="en-US" sz="3200"/>
              <a:t>MOA for Denosumab and bisphosphonates</a:t>
            </a:r>
            <a:endParaRPr b="1" sz="3200"/>
          </a:p>
        </p:txBody>
      </p:sp>
      <p:sp>
        <p:nvSpPr>
          <p:cNvPr id="426" name="Google Shape;426;p30"/>
          <p:cNvSpPr txBox="1"/>
          <p:nvPr>
            <p:ph idx="1" type="body"/>
          </p:nvPr>
        </p:nvSpPr>
        <p:spPr>
          <a:xfrm>
            <a:off x="710390" y="2630161"/>
            <a:ext cx="3738780" cy="3546801"/>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000"/>
              <a:buChar char="•"/>
            </a:pPr>
            <a:r>
              <a:rPr b="0" i="0" lang="en-US" sz="2000" u="none" strike="noStrike"/>
              <a:t>Denosumab is a more potent bone resorption inhibitor than BP.</a:t>
            </a:r>
            <a:endParaRPr/>
          </a:p>
          <a:p>
            <a:pPr indent="-228600" lvl="0" marL="228600" rtl="0" algn="just">
              <a:lnSpc>
                <a:spcPct val="90000"/>
              </a:lnSpc>
              <a:spcBef>
                <a:spcPts val="600"/>
              </a:spcBef>
              <a:spcAft>
                <a:spcPts val="0"/>
              </a:spcAft>
              <a:buClr>
                <a:schemeClr val="dk1"/>
              </a:buClr>
              <a:buSzPts val="2000"/>
              <a:buChar char="•"/>
            </a:pPr>
            <a:r>
              <a:rPr b="0" i="0" lang="en-US" sz="2000" u="none" strike="noStrike"/>
              <a:t>When denosumab medication is stopped, the suppression of bone turnover is quick and completely reversed.</a:t>
            </a:r>
            <a:endParaRPr/>
          </a:p>
        </p:txBody>
      </p:sp>
      <p:pic>
        <p:nvPicPr>
          <p:cNvPr descr="Diagram&#10;&#10;Description automatically generated" id="427" name="Google Shape;427;p30"/>
          <p:cNvPicPr preferRelativeResize="0"/>
          <p:nvPr/>
        </p:nvPicPr>
        <p:blipFill rotWithShape="1">
          <a:blip r:embed="rId3">
            <a:alphaModFix/>
          </a:blip>
          <a:srcRect b="-2" l="0" r="1149" t="0"/>
          <a:stretch/>
        </p:blipFill>
        <p:spPr>
          <a:xfrm>
            <a:off x="5170507" y="484633"/>
            <a:ext cx="6542215" cy="58887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1" name="Shape 431"/>
        <p:cNvGrpSpPr/>
        <p:nvPr/>
      </p:nvGrpSpPr>
      <p:grpSpPr>
        <a:xfrm>
          <a:off x="0" y="0"/>
          <a:ext cx="0" cy="0"/>
          <a:chOff x="0" y="0"/>
          <a:chExt cx="0" cy="0"/>
        </a:xfrm>
      </p:grpSpPr>
      <p:sp>
        <p:nvSpPr>
          <p:cNvPr id="432" name="Google Shape;432;p31"/>
          <p:cNvSpPr/>
          <p:nvPr/>
        </p:nvSpPr>
        <p:spPr>
          <a:xfrm>
            <a:off x="336384" y="303591"/>
            <a:ext cx="4334256" cy="5896743"/>
          </a:xfrm>
          <a:prstGeom prst="rect">
            <a:avLst/>
          </a:prstGeom>
          <a:solidFill>
            <a:srgbClr val="3F3F3F"/>
          </a:solidFill>
          <a:ln cap="sq" cmpd="thinThick" w="1270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cxnSp>
        <p:nvCxnSpPr>
          <p:cNvPr id="433" name="Google Shape;433;p31"/>
          <p:cNvCxnSpPr/>
          <p:nvPr/>
        </p:nvCxnSpPr>
        <p:spPr>
          <a:xfrm>
            <a:off x="704088" y="2050687"/>
            <a:ext cx="3685032" cy="0"/>
          </a:xfrm>
          <a:prstGeom prst="straightConnector1">
            <a:avLst/>
          </a:prstGeom>
          <a:noFill/>
          <a:ln cap="flat" cmpd="sng" w="22225">
            <a:solidFill>
              <a:srgbClr val="E7E6E6"/>
            </a:solidFill>
            <a:prstDash val="solid"/>
            <a:miter lim="800000"/>
            <a:headEnd len="sm" w="sm" type="none"/>
            <a:tailEnd len="sm" w="sm" type="none"/>
          </a:ln>
        </p:spPr>
      </p:cxnSp>
      <p:sp>
        <p:nvSpPr>
          <p:cNvPr id="434" name="Google Shape;434;p31"/>
          <p:cNvSpPr txBox="1"/>
          <p:nvPr/>
        </p:nvSpPr>
        <p:spPr>
          <a:xfrm>
            <a:off x="593610" y="2121763"/>
            <a:ext cx="3822192" cy="3773010"/>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60000"/>
              </a:lnSpc>
              <a:spcBef>
                <a:spcPts val="0"/>
              </a:spcBef>
              <a:spcAft>
                <a:spcPts val="0"/>
              </a:spcAft>
              <a:buClr>
                <a:schemeClr val="lt1"/>
              </a:buClr>
              <a:buSzPts val="1200"/>
              <a:buFont typeface="Arial"/>
              <a:buChar char="•"/>
            </a:pPr>
            <a:r>
              <a:rPr lang="en-US" sz="1200">
                <a:solidFill>
                  <a:schemeClr val="lt1"/>
                </a:solidFill>
                <a:latin typeface="Garamond"/>
                <a:ea typeface="Garamond"/>
                <a:cs typeface="Garamond"/>
                <a:sym typeface="Garamond"/>
              </a:rPr>
              <a:t>Denosumab is a monoclonal antibody that is fully human and was approved by the FDA as the first RANKL inhibitor.</a:t>
            </a:r>
            <a:endParaRPr/>
          </a:p>
          <a:p>
            <a:pPr indent="-285750" lvl="0" marL="285750" marR="0" rtl="0" algn="just">
              <a:lnSpc>
                <a:spcPct val="160000"/>
              </a:lnSpc>
              <a:spcBef>
                <a:spcPts val="0"/>
              </a:spcBef>
              <a:spcAft>
                <a:spcPts val="0"/>
              </a:spcAft>
              <a:buClr>
                <a:schemeClr val="lt1"/>
              </a:buClr>
              <a:buSzPts val="1200"/>
              <a:buFont typeface="Arial"/>
              <a:buChar char="•"/>
            </a:pPr>
            <a:r>
              <a:rPr lang="en-US" sz="1200">
                <a:solidFill>
                  <a:schemeClr val="lt1"/>
                </a:solidFill>
                <a:latin typeface="Garamond"/>
                <a:ea typeface="Garamond"/>
                <a:cs typeface="Garamond"/>
                <a:sym typeface="Garamond"/>
              </a:rPr>
              <a:t>RANK is activated by the ligand RANKL, which is present on the cell surface of osteoblasts.</a:t>
            </a:r>
            <a:endParaRPr/>
          </a:p>
          <a:p>
            <a:pPr indent="-285750" lvl="0" marL="285750" marR="0" rtl="0" algn="just">
              <a:lnSpc>
                <a:spcPct val="160000"/>
              </a:lnSpc>
              <a:spcBef>
                <a:spcPts val="0"/>
              </a:spcBef>
              <a:spcAft>
                <a:spcPts val="0"/>
              </a:spcAft>
              <a:buClr>
                <a:schemeClr val="lt1"/>
              </a:buClr>
              <a:buSzPts val="1200"/>
              <a:buFont typeface="Arial"/>
              <a:buChar char="•"/>
            </a:pPr>
            <a:r>
              <a:rPr lang="en-US" sz="1200">
                <a:solidFill>
                  <a:schemeClr val="lt1"/>
                </a:solidFill>
                <a:latin typeface="Garamond"/>
                <a:ea typeface="Garamond"/>
                <a:cs typeface="Garamond"/>
                <a:sym typeface="Garamond"/>
              </a:rPr>
              <a:t>By activating RANK, RANKL promotes the development of pre-osteoclasts into active osteoclasts.</a:t>
            </a:r>
            <a:endParaRPr/>
          </a:p>
          <a:p>
            <a:pPr indent="-285750" lvl="0" marL="285750" marR="0" rtl="0" algn="just">
              <a:lnSpc>
                <a:spcPct val="160000"/>
              </a:lnSpc>
              <a:spcBef>
                <a:spcPts val="0"/>
              </a:spcBef>
              <a:spcAft>
                <a:spcPts val="0"/>
              </a:spcAft>
              <a:buClr>
                <a:schemeClr val="lt1"/>
              </a:buClr>
              <a:buSzPts val="1200"/>
              <a:buFont typeface="Arial"/>
              <a:buChar char="•"/>
            </a:pPr>
            <a:r>
              <a:rPr lang="en-US" sz="1200">
                <a:solidFill>
                  <a:schemeClr val="lt1"/>
                </a:solidFill>
                <a:latin typeface="Garamond"/>
                <a:ea typeface="Garamond"/>
                <a:cs typeface="Garamond"/>
                <a:sym typeface="Garamond"/>
              </a:rPr>
              <a:t>Denosumab binds to RANKL and inhibits it, inhibiting the formation of osteoclasts.</a:t>
            </a:r>
            <a:endParaRPr/>
          </a:p>
          <a:p>
            <a:pPr indent="-285750" lvl="0" marL="285750" marR="0" rtl="0" algn="just">
              <a:lnSpc>
                <a:spcPct val="160000"/>
              </a:lnSpc>
              <a:spcBef>
                <a:spcPts val="0"/>
              </a:spcBef>
              <a:spcAft>
                <a:spcPts val="0"/>
              </a:spcAft>
              <a:buClr>
                <a:schemeClr val="lt1"/>
              </a:buClr>
              <a:buSzPts val="1200"/>
              <a:buFont typeface="Arial"/>
              <a:buChar char="•"/>
            </a:pPr>
            <a:r>
              <a:rPr lang="en-US" sz="1200">
                <a:solidFill>
                  <a:schemeClr val="lt1"/>
                </a:solidFill>
                <a:latin typeface="Garamond"/>
                <a:ea typeface="Garamond"/>
                <a:cs typeface="Garamond"/>
                <a:sym typeface="Garamond"/>
              </a:rPr>
              <a:t>This reaction protects the bone from resorption by mimicking the natural activity of OPG.</a:t>
            </a:r>
            <a:endParaRPr/>
          </a:p>
        </p:txBody>
      </p:sp>
      <p:pic>
        <p:nvPicPr>
          <p:cNvPr id="435" name="Google Shape;435;p31"/>
          <p:cNvPicPr preferRelativeResize="0"/>
          <p:nvPr/>
        </p:nvPicPr>
        <p:blipFill rotWithShape="1">
          <a:blip r:embed="rId3">
            <a:alphaModFix/>
          </a:blip>
          <a:srcRect b="0" l="0" r="581" t="0"/>
          <a:stretch/>
        </p:blipFill>
        <p:spPr>
          <a:xfrm>
            <a:off x="5110716" y="1576358"/>
            <a:ext cx="6596652" cy="354983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9" name="Shape 439"/>
        <p:cNvGrpSpPr/>
        <p:nvPr/>
      </p:nvGrpSpPr>
      <p:grpSpPr>
        <a:xfrm>
          <a:off x="0" y="0"/>
          <a:ext cx="0" cy="0"/>
          <a:chOff x="0" y="0"/>
          <a:chExt cx="0" cy="0"/>
        </a:xfrm>
      </p:grpSpPr>
      <p:sp>
        <p:nvSpPr>
          <p:cNvPr id="440" name="Google Shape;440;p32"/>
          <p:cNvSpPr/>
          <p:nvPr/>
        </p:nvSpPr>
        <p:spPr>
          <a:xfrm>
            <a:off x="321564" y="320040"/>
            <a:ext cx="11548872" cy="6217920"/>
          </a:xfrm>
          <a:prstGeom prst="rect">
            <a:avLst/>
          </a:prstGeom>
          <a:solidFill>
            <a:srgbClr val="3F3F3F"/>
          </a:solidFill>
          <a:ln cap="sq" cmpd="thinThick" w="1270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41" name="Google Shape;441;p32"/>
          <p:cNvSpPr txBox="1"/>
          <p:nvPr>
            <p:ph type="title"/>
          </p:nvPr>
        </p:nvSpPr>
        <p:spPr>
          <a:xfrm>
            <a:off x="838200" y="6318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Garamond"/>
              <a:buNone/>
            </a:pPr>
            <a:r>
              <a:rPr b="1" lang="en-US" sz="3200">
                <a:solidFill>
                  <a:schemeClr val="lt1"/>
                </a:solidFill>
              </a:rPr>
              <a:t>Denosumab </a:t>
            </a:r>
            <a:endParaRPr/>
          </a:p>
        </p:txBody>
      </p:sp>
      <p:cxnSp>
        <p:nvCxnSpPr>
          <p:cNvPr id="442" name="Google Shape;442;p32"/>
          <p:cNvCxnSpPr/>
          <p:nvPr/>
        </p:nvCxnSpPr>
        <p:spPr>
          <a:xfrm>
            <a:off x="897636" y="1957388"/>
            <a:ext cx="10396728" cy="0"/>
          </a:xfrm>
          <a:prstGeom prst="straightConnector1">
            <a:avLst/>
          </a:prstGeom>
          <a:noFill/>
          <a:ln cap="flat" cmpd="sng" w="22225">
            <a:solidFill>
              <a:schemeClr val="lt1"/>
            </a:solidFill>
            <a:prstDash val="solid"/>
            <a:miter lim="800000"/>
            <a:headEnd len="sm" w="sm" type="none"/>
            <a:tailEnd len="sm" w="sm" type="none"/>
          </a:ln>
        </p:spPr>
      </p:cxnSp>
      <p:sp>
        <p:nvSpPr>
          <p:cNvPr id="443" name="Google Shape;443;p32"/>
          <p:cNvSpPr txBox="1"/>
          <p:nvPr>
            <p:ph idx="1" type="body"/>
          </p:nvPr>
        </p:nvSpPr>
        <p:spPr>
          <a:xfrm>
            <a:off x="838200" y="2269173"/>
            <a:ext cx="10515600" cy="3659988"/>
          </a:xfrm>
          <a:prstGeom prst="rect">
            <a:avLst/>
          </a:prstGeom>
          <a:noFill/>
          <a:ln>
            <a:noFill/>
          </a:ln>
        </p:spPr>
        <p:txBody>
          <a:bodyPr anchorCtr="0" anchor="t" bIns="45700" lIns="91425" spcFirstLastPara="1" rIns="91425" wrap="square" tIns="45700">
            <a:normAutofit fontScale="92500" lnSpcReduction="20000"/>
          </a:bodyPr>
          <a:lstStyle/>
          <a:p>
            <a:pPr indent="0" lvl="0" marL="87313" rtl="0" algn="just">
              <a:lnSpc>
                <a:spcPct val="150000"/>
              </a:lnSpc>
              <a:spcBef>
                <a:spcPts val="0"/>
              </a:spcBef>
              <a:spcAft>
                <a:spcPts val="0"/>
              </a:spcAft>
              <a:buClr>
                <a:schemeClr val="lt1"/>
              </a:buClr>
              <a:buSzPct val="100000"/>
              <a:buNone/>
            </a:pPr>
            <a:r>
              <a:rPr b="1" i="0" lang="en-US" sz="2400">
                <a:solidFill>
                  <a:schemeClr val="lt1"/>
                </a:solidFill>
              </a:rPr>
              <a:t>Class:</a:t>
            </a:r>
            <a:r>
              <a:rPr b="0" i="0" lang="en-US" sz="2400">
                <a:solidFill>
                  <a:schemeClr val="lt1"/>
                </a:solidFill>
              </a:rPr>
              <a:t> </a:t>
            </a:r>
            <a:endParaRPr/>
          </a:p>
          <a:p>
            <a:pPr indent="-285750" lvl="0" marL="373063" rtl="0" algn="just">
              <a:lnSpc>
                <a:spcPct val="150000"/>
              </a:lnSpc>
              <a:spcBef>
                <a:spcPts val="0"/>
              </a:spcBef>
              <a:spcAft>
                <a:spcPts val="0"/>
              </a:spcAft>
              <a:buClr>
                <a:schemeClr val="lt1"/>
              </a:buClr>
              <a:buSzPct val="100000"/>
              <a:buChar char="•"/>
            </a:pPr>
            <a:r>
              <a:rPr b="0" i="0" lang="en-US" sz="2400">
                <a:solidFill>
                  <a:schemeClr val="lt1"/>
                </a:solidFill>
              </a:rPr>
              <a:t>Bone Resorption Inhibitors</a:t>
            </a:r>
            <a:endParaRPr/>
          </a:p>
          <a:p>
            <a:pPr indent="-144780" lvl="0" marL="373063" rtl="0" algn="just">
              <a:lnSpc>
                <a:spcPct val="150000"/>
              </a:lnSpc>
              <a:spcBef>
                <a:spcPts val="0"/>
              </a:spcBef>
              <a:spcAft>
                <a:spcPts val="0"/>
              </a:spcAft>
              <a:buClr>
                <a:schemeClr val="dk1"/>
              </a:buClr>
              <a:buSzPct val="100000"/>
              <a:buNone/>
            </a:pPr>
            <a:r>
              <a:t/>
            </a:r>
            <a:endParaRPr b="0" i="0" sz="2400">
              <a:solidFill>
                <a:schemeClr val="lt1"/>
              </a:solidFill>
            </a:endParaRPr>
          </a:p>
          <a:p>
            <a:pPr indent="0" lvl="0" marL="87313" rtl="0" algn="just">
              <a:lnSpc>
                <a:spcPct val="150000"/>
              </a:lnSpc>
              <a:spcBef>
                <a:spcPts val="0"/>
              </a:spcBef>
              <a:spcAft>
                <a:spcPts val="0"/>
              </a:spcAft>
              <a:buClr>
                <a:schemeClr val="lt1"/>
              </a:buClr>
              <a:buSzPct val="100000"/>
              <a:buNone/>
            </a:pPr>
            <a:r>
              <a:rPr b="1" i="0" lang="en-US" sz="2400">
                <a:solidFill>
                  <a:schemeClr val="lt1"/>
                </a:solidFill>
              </a:rPr>
              <a:t>Chemical Name:</a:t>
            </a:r>
            <a:r>
              <a:rPr b="0" i="0" lang="en-US" sz="2400">
                <a:solidFill>
                  <a:schemeClr val="lt1"/>
                </a:solidFill>
              </a:rPr>
              <a:t> </a:t>
            </a:r>
            <a:endParaRPr/>
          </a:p>
          <a:p>
            <a:pPr indent="-285750" lvl="0" marL="373063" rtl="0" algn="just">
              <a:lnSpc>
                <a:spcPct val="150000"/>
              </a:lnSpc>
              <a:spcBef>
                <a:spcPts val="0"/>
              </a:spcBef>
              <a:spcAft>
                <a:spcPts val="0"/>
              </a:spcAft>
              <a:buClr>
                <a:schemeClr val="lt1"/>
              </a:buClr>
              <a:buSzPct val="100000"/>
              <a:buChar char="•"/>
            </a:pPr>
            <a:r>
              <a:rPr b="0" i="0" lang="en-US" sz="2400">
                <a:solidFill>
                  <a:schemeClr val="lt1"/>
                </a:solidFill>
              </a:rPr>
              <a:t>Anti-(human osteoclast differentiation factor) (human monoclonal AMG162 heavy chain), disulfide with human monoclonal AMG162 light chain immunoglobulin G2 dimer.</a:t>
            </a:r>
            <a:endParaRPr/>
          </a:p>
          <a:p>
            <a:pPr indent="0" lvl="0" marL="87313" rtl="0" algn="just">
              <a:lnSpc>
                <a:spcPct val="150000"/>
              </a:lnSpc>
              <a:spcBef>
                <a:spcPts val="0"/>
              </a:spcBef>
              <a:spcAft>
                <a:spcPts val="0"/>
              </a:spcAft>
              <a:buClr>
                <a:schemeClr val="lt1"/>
              </a:buClr>
              <a:buSzPct val="100000"/>
              <a:buNone/>
            </a:pPr>
            <a:br>
              <a:rPr lang="en-US" sz="2400">
                <a:solidFill>
                  <a:schemeClr val="lt1"/>
                </a:solidFill>
              </a:rPr>
            </a:br>
            <a:endParaRPr sz="24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8" name="Shape 448"/>
        <p:cNvGrpSpPr/>
        <p:nvPr/>
      </p:nvGrpSpPr>
      <p:grpSpPr>
        <a:xfrm>
          <a:off x="0" y="0"/>
          <a:ext cx="0" cy="0"/>
          <a:chOff x="0" y="0"/>
          <a:chExt cx="0" cy="0"/>
        </a:xfrm>
      </p:grpSpPr>
      <p:sp>
        <p:nvSpPr>
          <p:cNvPr id="449" name="Google Shape;449;p33"/>
          <p:cNvSpPr/>
          <p:nvPr/>
        </p:nvSpPr>
        <p:spPr>
          <a:xfrm>
            <a:off x="466344" y="448055"/>
            <a:ext cx="3414370" cy="3801257"/>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aramond"/>
              <a:ea typeface="Garamond"/>
              <a:cs typeface="Garamond"/>
              <a:sym typeface="Garamond"/>
            </a:endParaRPr>
          </a:p>
        </p:txBody>
      </p:sp>
      <p:sp>
        <p:nvSpPr>
          <p:cNvPr id="450" name="Google Shape;450;p33"/>
          <p:cNvSpPr txBox="1"/>
          <p:nvPr>
            <p:ph type="title"/>
          </p:nvPr>
        </p:nvSpPr>
        <p:spPr>
          <a:xfrm>
            <a:off x="777240" y="731519"/>
            <a:ext cx="2845191" cy="323757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200"/>
              <a:buFont typeface="Garamond"/>
              <a:buNone/>
            </a:pPr>
            <a:r>
              <a:rPr b="1" lang="en-US" sz="3200">
                <a:solidFill>
                  <a:srgbClr val="FFFFFF"/>
                </a:solidFill>
              </a:rPr>
              <a:t>Denosumab </a:t>
            </a:r>
            <a:endParaRPr/>
          </a:p>
        </p:txBody>
      </p:sp>
      <p:sp>
        <p:nvSpPr>
          <p:cNvPr id="451" name="Google Shape;451;p33"/>
          <p:cNvSpPr/>
          <p:nvPr/>
        </p:nvSpPr>
        <p:spPr>
          <a:xfrm>
            <a:off x="466343" y="4419227"/>
            <a:ext cx="3414369" cy="1979852"/>
          </a:xfrm>
          <a:prstGeom prst="rect">
            <a:avLst/>
          </a:prstGeom>
          <a:solidFill>
            <a:schemeClr val="accent1">
              <a:alpha val="9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aramond"/>
              <a:ea typeface="Garamond"/>
              <a:cs typeface="Garamond"/>
              <a:sym typeface="Garamond"/>
            </a:endParaRPr>
          </a:p>
        </p:txBody>
      </p:sp>
      <p:sp>
        <p:nvSpPr>
          <p:cNvPr id="452" name="Google Shape;452;p33"/>
          <p:cNvSpPr/>
          <p:nvPr/>
        </p:nvSpPr>
        <p:spPr>
          <a:xfrm>
            <a:off x="4044603" y="448055"/>
            <a:ext cx="7688475" cy="5952745"/>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53" name="Google Shape;453;p33"/>
          <p:cNvSpPr txBox="1"/>
          <p:nvPr>
            <p:ph idx="1" type="body"/>
          </p:nvPr>
        </p:nvSpPr>
        <p:spPr>
          <a:xfrm>
            <a:off x="4379709" y="686862"/>
            <a:ext cx="7037591" cy="5475129"/>
          </a:xfrm>
          <a:prstGeom prst="rect">
            <a:avLst/>
          </a:prstGeom>
          <a:noFill/>
          <a:ln>
            <a:noFill/>
          </a:ln>
        </p:spPr>
        <p:txBody>
          <a:bodyPr anchorCtr="0" anchor="ctr"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400"/>
              <a:buChar char="•"/>
            </a:pPr>
            <a:r>
              <a:rPr lang="en-US" sz="2400"/>
              <a:t>Denosumab is a potent antiresorptive agent.</a:t>
            </a:r>
            <a:endParaRPr/>
          </a:p>
          <a:p>
            <a:pPr indent="-228600" lvl="0" marL="228600" rtl="0" algn="just">
              <a:lnSpc>
                <a:spcPct val="150000"/>
              </a:lnSpc>
              <a:spcBef>
                <a:spcPts val="0"/>
              </a:spcBef>
              <a:spcAft>
                <a:spcPts val="0"/>
              </a:spcAft>
              <a:buClr>
                <a:schemeClr val="dk1"/>
              </a:buClr>
              <a:buSzPts val="2400"/>
              <a:buChar char="•"/>
            </a:pPr>
            <a:r>
              <a:rPr lang="en-US" sz="2400"/>
              <a:t>It is an mAb against the receptor activator of NF-kB ligand, and it inhibits osteoclast proliferation and development.</a:t>
            </a:r>
            <a:endParaRPr/>
          </a:p>
          <a:p>
            <a:pPr indent="-228600" lvl="0" marL="228600" rtl="0" algn="just">
              <a:lnSpc>
                <a:spcPct val="150000"/>
              </a:lnSpc>
              <a:spcBef>
                <a:spcPts val="0"/>
              </a:spcBef>
              <a:spcAft>
                <a:spcPts val="0"/>
              </a:spcAft>
              <a:buClr>
                <a:schemeClr val="dk1"/>
              </a:buClr>
              <a:buSzPts val="2400"/>
              <a:buChar char="•"/>
            </a:pPr>
            <a:r>
              <a:rPr lang="en-US" sz="2400"/>
              <a:t>In contrast to bisphosphonates, denosumab is not cleared by the kidney; therefore, there is no risk of over suppressing bone turnover due to drug accumulation in CKD.</a:t>
            </a:r>
            <a:endParaRPr sz="2400"/>
          </a:p>
        </p:txBody>
      </p:sp>
      <p:sp>
        <p:nvSpPr>
          <p:cNvPr id="454" name="Google Shape;454;p33"/>
          <p:cNvSpPr txBox="1"/>
          <p:nvPr/>
        </p:nvSpPr>
        <p:spPr>
          <a:xfrm>
            <a:off x="8772040" y="6501107"/>
            <a:ext cx="2824566"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00" u="none" strike="noStrike">
                <a:solidFill>
                  <a:schemeClr val="dk1"/>
                </a:solidFill>
                <a:latin typeface="Garamond"/>
                <a:ea typeface="Garamond"/>
                <a:cs typeface="Garamond"/>
                <a:sym typeface="Garamond"/>
              </a:rPr>
              <a:t>Clin J Am Soc Nephrol 13: 962–969, 2018.</a:t>
            </a:r>
            <a:endParaRPr sz="1200">
              <a:solidFill>
                <a:schemeClr val="dk1"/>
              </a:solidFill>
              <a:latin typeface="Garamond"/>
              <a:ea typeface="Garamond"/>
              <a:cs typeface="Garamond"/>
              <a:sym typeface="Garamon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4"/>
          <p:cNvSpPr txBox="1"/>
          <p:nvPr/>
        </p:nvSpPr>
        <p:spPr>
          <a:xfrm>
            <a:off x="1658319" y="68634"/>
            <a:ext cx="8391312" cy="76149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3200"/>
              <a:buFont typeface="Garamond"/>
              <a:buNone/>
            </a:pPr>
            <a:r>
              <a:rPr b="1" i="0" lang="en-US" sz="3200" u="none" cap="none" strike="noStrike">
                <a:solidFill>
                  <a:srgbClr val="000000"/>
                </a:solidFill>
                <a:latin typeface="Garamond"/>
                <a:ea typeface="Garamond"/>
                <a:cs typeface="Garamond"/>
                <a:sym typeface="Garamond"/>
              </a:rPr>
              <a:t>Denosumab Dose and Administration </a:t>
            </a:r>
            <a:endParaRPr b="0" i="0" sz="3200" u="none" cap="none" strike="noStrike">
              <a:solidFill>
                <a:srgbClr val="000000"/>
              </a:solidFill>
              <a:latin typeface="Garamond"/>
              <a:ea typeface="Garamond"/>
              <a:cs typeface="Garamond"/>
              <a:sym typeface="Garamond"/>
            </a:endParaRPr>
          </a:p>
        </p:txBody>
      </p:sp>
      <p:sp>
        <p:nvSpPr>
          <p:cNvPr id="461" name="Google Shape;461;p34"/>
          <p:cNvSpPr txBox="1"/>
          <p:nvPr/>
        </p:nvSpPr>
        <p:spPr>
          <a:xfrm>
            <a:off x="1286359" y="717078"/>
            <a:ext cx="9121323" cy="42691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1F3763"/>
              </a:buClr>
              <a:buSzPts val="1600"/>
              <a:buFont typeface="Garamond"/>
              <a:buNone/>
            </a:pPr>
            <a:r>
              <a:rPr b="1" i="0" lang="en-US" sz="1600" u="none" cap="none" strike="noStrike">
                <a:solidFill>
                  <a:srgbClr val="1F3763"/>
                </a:solidFill>
                <a:latin typeface="Garamond"/>
                <a:ea typeface="Garamond"/>
                <a:cs typeface="Garamond"/>
                <a:sym typeface="Garamond"/>
              </a:rPr>
              <a:t>TREATMENT OF PATIENTS WITH OSTEOPOROSIS AT HIGH RISK FOR FRACTURE</a:t>
            </a:r>
            <a:endParaRPr b="1" i="0" sz="1100" u="none" cap="none" strike="noStrike">
              <a:solidFill>
                <a:srgbClr val="1F3763"/>
              </a:solidFill>
              <a:latin typeface="Garamond"/>
              <a:ea typeface="Garamond"/>
              <a:cs typeface="Garamond"/>
              <a:sym typeface="Garamond"/>
            </a:endParaRPr>
          </a:p>
        </p:txBody>
      </p:sp>
      <p:sp>
        <p:nvSpPr>
          <p:cNvPr id="462" name="Google Shape;462;p34"/>
          <p:cNvSpPr txBox="1"/>
          <p:nvPr/>
        </p:nvSpPr>
        <p:spPr>
          <a:xfrm>
            <a:off x="397431" y="1026136"/>
            <a:ext cx="5212955" cy="4991495"/>
          </a:xfrm>
          <a:prstGeom prst="rect">
            <a:avLst/>
          </a:prstGeom>
          <a:noFill/>
          <a:ln>
            <a:noFill/>
          </a:ln>
        </p:spPr>
        <p:txBody>
          <a:bodyPr anchorCtr="0" anchor="t" bIns="45700" lIns="91425" spcFirstLastPara="1" rIns="91425" wrap="square" tIns="45700">
            <a:spAutoFit/>
          </a:bodyPr>
          <a:lstStyle/>
          <a:p>
            <a:pPr indent="0" lvl="0" marL="63500" marR="70485" rtl="0" algn="just">
              <a:lnSpc>
                <a:spcPct val="150000"/>
              </a:lnSpc>
              <a:spcBef>
                <a:spcPts val="0"/>
              </a:spcBef>
              <a:spcAft>
                <a:spcPts val="0"/>
              </a:spcAft>
              <a:buClr>
                <a:srgbClr val="ED7D31"/>
              </a:buClr>
              <a:buSzPts val="1600"/>
              <a:buFont typeface="Arial Narrow"/>
              <a:buNone/>
            </a:pPr>
            <a:r>
              <a:rPr b="1" i="1" lang="en-US" sz="1600" u="sng" cap="small" strike="noStrike">
                <a:solidFill>
                  <a:srgbClr val="ED7D31"/>
                </a:solidFill>
                <a:latin typeface="Arial Narrow"/>
                <a:ea typeface="Arial Narrow"/>
                <a:cs typeface="Arial Narrow"/>
                <a:sym typeface="Arial Narrow"/>
              </a:rPr>
              <a:t>Approved Indication</a:t>
            </a:r>
            <a:r>
              <a:rPr b="1" i="1" lang="en-US" sz="1600" u="none" cap="small" strike="noStrike">
                <a:solidFill>
                  <a:srgbClr val="ED7D31"/>
                </a:solidFill>
                <a:latin typeface="Arial Narrow"/>
                <a:ea typeface="Arial Narrow"/>
                <a:cs typeface="Arial Narrow"/>
                <a:sym typeface="Arial Narrow"/>
              </a:rPr>
              <a:t>:</a:t>
            </a:r>
            <a:endParaRPr/>
          </a:p>
          <a:p>
            <a:pPr indent="-171450" lvl="0" marL="234950" marR="70485" rtl="0" algn="just">
              <a:lnSpc>
                <a:spcPct val="150000"/>
              </a:lnSpc>
              <a:spcBef>
                <a:spcPts val="0"/>
              </a:spcBef>
              <a:spcAft>
                <a:spcPts val="0"/>
              </a:spcAft>
              <a:buClr>
                <a:srgbClr val="000000"/>
              </a:buClr>
              <a:buSzPts val="1400"/>
              <a:buFont typeface="Arial"/>
              <a:buChar char="•"/>
            </a:pPr>
            <a:r>
              <a:rPr b="0" i="1" lang="en-US" sz="1400" u="none" cap="none" strike="noStrike">
                <a:solidFill>
                  <a:srgbClr val="000000"/>
                </a:solidFill>
                <a:latin typeface="Arial Narrow"/>
                <a:ea typeface="Arial Narrow"/>
                <a:cs typeface="Arial Narrow"/>
                <a:sym typeface="Arial Narrow"/>
              </a:rPr>
              <a:t>Treatment Of Postmenopausal Women With Osteoporosis At High Risk For Fracture.</a:t>
            </a:r>
            <a:endParaRPr/>
          </a:p>
          <a:p>
            <a:pPr indent="-171450" lvl="0" marL="234950" marR="70485" rtl="0" algn="just">
              <a:lnSpc>
                <a:spcPct val="150000"/>
              </a:lnSpc>
              <a:spcBef>
                <a:spcPts val="0"/>
              </a:spcBef>
              <a:spcAft>
                <a:spcPts val="0"/>
              </a:spcAft>
              <a:buClr>
                <a:srgbClr val="000000"/>
              </a:buClr>
              <a:buSzPts val="1400"/>
              <a:buFont typeface="Arial"/>
              <a:buChar char="•"/>
            </a:pPr>
            <a:r>
              <a:rPr b="0" i="1" lang="en-US" sz="1400" u="none" cap="none" strike="noStrike">
                <a:solidFill>
                  <a:srgbClr val="000000"/>
                </a:solidFill>
                <a:latin typeface="Arial Narrow"/>
                <a:ea typeface="Arial Narrow"/>
                <a:cs typeface="Arial Narrow"/>
                <a:sym typeface="Arial Narrow"/>
              </a:rPr>
              <a:t>Treatment To Increase Bone Mass In Men With Osteoporosis</a:t>
            </a:r>
            <a:endParaRPr/>
          </a:p>
          <a:p>
            <a:pPr indent="-171450" lvl="0" marL="234950" marR="70485" rtl="0" algn="just">
              <a:lnSpc>
                <a:spcPct val="150000"/>
              </a:lnSpc>
              <a:spcBef>
                <a:spcPts val="0"/>
              </a:spcBef>
              <a:spcAft>
                <a:spcPts val="0"/>
              </a:spcAft>
              <a:buClr>
                <a:srgbClr val="000000"/>
              </a:buClr>
              <a:buSzPts val="1400"/>
              <a:buFont typeface="Arial"/>
              <a:buChar char="•"/>
            </a:pPr>
            <a:r>
              <a:rPr b="0" i="1" lang="en-US" sz="1400" u="none" cap="none" strike="noStrike">
                <a:solidFill>
                  <a:srgbClr val="000000"/>
                </a:solidFill>
                <a:latin typeface="Arial Narrow"/>
                <a:ea typeface="Arial Narrow"/>
                <a:cs typeface="Arial Narrow"/>
                <a:sym typeface="Arial Narrow"/>
              </a:rPr>
              <a:t>Treatment Of Glucocorticoid-Induced Osteoporosis</a:t>
            </a:r>
            <a:endParaRPr/>
          </a:p>
          <a:p>
            <a:pPr indent="-171450" lvl="0" marL="234950" marR="70485" rtl="0" algn="just">
              <a:lnSpc>
                <a:spcPct val="150000"/>
              </a:lnSpc>
              <a:spcBef>
                <a:spcPts val="0"/>
              </a:spcBef>
              <a:spcAft>
                <a:spcPts val="0"/>
              </a:spcAft>
              <a:buClr>
                <a:srgbClr val="000000"/>
              </a:buClr>
              <a:buSzPts val="1400"/>
              <a:buFont typeface="Arial"/>
              <a:buChar char="•"/>
            </a:pPr>
            <a:r>
              <a:rPr b="0" i="1" lang="en-US" sz="1400" u="none" cap="none" strike="noStrike">
                <a:solidFill>
                  <a:srgbClr val="000000"/>
                </a:solidFill>
                <a:latin typeface="Arial Narrow"/>
                <a:ea typeface="Arial Narrow"/>
                <a:cs typeface="Arial Narrow"/>
                <a:sym typeface="Arial Narrow"/>
              </a:rPr>
              <a:t>Treatment Of Bone Loss In Men Receiving Androgen Deprivation Therapy For Prostate Cancer</a:t>
            </a:r>
            <a:endParaRPr/>
          </a:p>
          <a:p>
            <a:pPr indent="-171450" lvl="0" marL="234950" marR="70485" rtl="0" algn="just">
              <a:lnSpc>
                <a:spcPct val="150000"/>
              </a:lnSpc>
              <a:spcBef>
                <a:spcPts val="0"/>
              </a:spcBef>
              <a:spcAft>
                <a:spcPts val="0"/>
              </a:spcAft>
              <a:buClr>
                <a:srgbClr val="000000"/>
              </a:buClr>
              <a:buSzPts val="1400"/>
              <a:buFont typeface="Arial"/>
              <a:buChar char="•"/>
            </a:pPr>
            <a:r>
              <a:rPr b="0" i="1" lang="en-US" sz="1400" u="none" cap="none" strike="noStrike">
                <a:solidFill>
                  <a:srgbClr val="000000"/>
                </a:solidFill>
                <a:latin typeface="Arial Narrow"/>
                <a:ea typeface="Arial Narrow"/>
                <a:cs typeface="Arial Narrow"/>
                <a:sym typeface="Arial Narrow"/>
              </a:rPr>
              <a:t>Treatment Of Bone Loss In Women Receiving Adjuvant Aromatase Inhibitor Therapy For Breast Cancer</a:t>
            </a:r>
            <a:endParaRPr/>
          </a:p>
          <a:p>
            <a:pPr indent="-82550" lvl="0" marL="234950" marR="70485" rtl="0" algn="just">
              <a:lnSpc>
                <a:spcPct val="150000"/>
              </a:lnSpc>
              <a:spcBef>
                <a:spcPts val="0"/>
              </a:spcBef>
              <a:spcAft>
                <a:spcPts val="0"/>
              </a:spcAft>
              <a:buClr>
                <a:schemeClr val="dk1"/>
              </a:buClr>
              <a:buSzPts val="1400"/>
              <a:buFont typeface="Arial"/>
              <a:buNone/>
            </a:pPr>
            <a:r>
              <a:t/>
            </a:r>
            <a:endParaRPr b="0" i="1" sz="1400" u="none" cap="none" strike="noStrike">
              <a:solidFill>
                <a:srgbClr val="000000"/>
              </a:solidFill>
              <a:latin typeface="Arial Narrow"/>
              <a:ea typeface="Arial Narrow"/>
              <a:cs typeface="Arial Narrow"/>
              <a:sym typeface="Arial Narrow"/>
            </a:endParaRPr>
          </a:p>
          <a:p>
            <a:pPr indent="0" lvl="0" marL="63500" marR="70485" rtl="0" algn="just">
              <a:lnSpc>
                <a:spcPct val="150000"/>
              </a:lnSpc>
              <a:spcBef>
                <a:spcPts val="0"/>
              </a:spcBef>
              <a:spcAft>
                <a:spcPts val="0"/>
              </a:spcAft>
              <a:buClr>
                <a:srgbClr val="ED7D31"/>
              </a:buClr>
              <a:buSzPts val="1600"/>
              <a:buFont typeface="Arial Narrow"/>
              <a:buNone/>
            </a:pPr>
            <a:r>
              <a:rPr b="1" i="1" lang="en-US" sz="1600" u="sng" cap="small" strike="noStrike">
                <a:solidFill>
                  <a:srgbClr val="ED7D31"/>
                </a:solidFill>
                <a:latin typeface="Arial Narrow"/>
                <a:ea typeface="Arial Narrow"/>
                <a:cs typeface="Arial Narrow"/>
                <a:sym typeface="Arial Narrow"/>
              </a:rPr>
              <a:t>Dosage and Administration: </a:t>
            </a:r>
            <a:endParaRPr/>
          </a:p>
          <a:p>
            <a:pPr indent="0" lvl="0" marL="63500" marR="70485" rtl="0" algn="just">
              <a:lnSpc>
                <a:spcPct val="150000"/>
              </a:lnSpc>
              <a:spcBef>
                <a:spcPts val="0"/>
              </a:spcBef>
              <a:spcAft>
                <a:spcPts val="0"/>
              </a:spcAft>
              <a:buClr>
                <a:srgbClr val="000000"/>
              </a:buClr>
              <a:buSzPts val="1400"/>
              <a:buFont typeface="Arial Narrow"/>
              <a:buNone/>
            </a:pPr>
            <a:r>
              <a:rPr b="1" i="1" lang="en-US" sz="1400" u="none" cap="none" strike="noStrike">
                <a:solidFill>
                  <a:srgbClr val="000000"/>
                </a:solidFill>
                <a:latin typeface="Arial Narrow"/>
                <a:ea typeface="Arial Narrow"/>
                <a:cs typeface="Arial Narrow"/>
                <a:sym typeface="Arial Narrow"/>
              </a:rPr>
              <a:t>Information Essential To Safe Dosing Or Administration</a:t>
            </a:r>
            <a:endParaRPr/>
          </a:p>
          <a:p>
            <a:pPr indent="-342900" lvl="0" marL="342900" marR="70485" rtl="0" algn="just">
              <a:lnSpc>
                <a:spcPct val="150000"/>
              </a:lnSpc>
              <a:spcBef>
                <a:spcPts val="0"/>
              </a:spcBef>
              <a:spcAft>
                <a:spcPts val="0"/>
              </a:spcAft>
              <a:buClr>
                <a:srgbClr val="000000"/>
              </a:buClr>
              <a:buSzPts val="1400"/>
              <a:buFont typeface="Calibri"/>
              <a:buChar char="•"/>
            </a:pPr>
            <a:r>
              <a:rPr b="0" i="1" lang="en-US" sz="1400" u="none" cap="none" strike="noStrike">
                <a:solidFill>
                  <a:srgbClr val="000000"/>
                </a:solidFill>
                <a:latin typeface="Arial Narrow"/>
                <a:ea typeface="Arial Narrow"/>
                <a:cs typeface="Arial Narrow"/>
                <a:sym typeface="Arial Narrow"/>
              </a:rPr>
              <a:t>Pregnancy must be ruled out prior to administration of </a:t>
            </a:r>
            <a:r>
              <a:rPr b="1" i="1" lang="en-US" sz="1400" u="none" cap="none" strike="noStrike">
                <a:solidFill>
                  <a:srgbClr val="000000"/>
                </a:solidFill>
                <a:latin typeface="Arial Narrow"/>
                <a:ea typeface="Arial Narrow"/>
                <a:cs typeface="Arial Narrow"/>
                <a:sym typeface="Arial Narrow"/>
              </a:rPr>
              <a:t>Denosumab</a:t>
            </a:r>
            <a:r>
              <a:rPr b="0" i="1" lang="en-US" sz="1400" u="none" cap="none" strike="noStrike">
                <a:solidFill>
                  <a:srgbClr val="000000"/>
                </a:solidFill>
                <a:latin typeface="Arial Narrow"/>
                <a:ea typeface="Arial Narrow"/>
                <a:cs typeface="Arial Narrow"/>
                <a:sym typeface="Arial Narrow"/>
              </a:rPr>
              <a:t>. </a:t>
            </a:r>
            <a:endParaRPr/>
          </a:p>
          <a:p>
            <a:pPr indent="-342900" lvl="0" marL="342900" marR="70485" rtl="0" algn="just">
              <a:lnSpc>
                <a:spcPct val="150000"/>
              </a:lnSpc>
              <a:spcBef>
                <a:spcPts val="0"/>
              </a:spcBef>
              <a:spcAft>
                <a:spcPts val="0"/>
              </a:spcAft>
              <a:buClr>
                <a:srgbClr val="000000"/>
              </a:buClr>
              <a:buSzPts val="1400"/>
              <a:buFont typeface="Calibri"/>
              <a:buChar char="•"/>
            </a:pPr>
            <a:r>
              <a:rPr b="0" i="1" lang="en-US" sz="1400" u="none" cap="none" strike="noStrike">
                <a:solidFill>
                  <a:srgbClr val="000000"/>
                </a:solidFill>
                <a:latin typeface="Arial Narrow"/>
                <a:ea typeface="Arial Narrow"/>
                <a:cs typeface="Arial Narrow"/>
                <a:sym typeface="Arial Narrow"/>
              </a:rPr>
              <a:t>Perform pregnancy testing in all females of reproductive potential prior to administration of </a:t>
            </a:r>
            <a:r>
              <a:rPr b="1" i="1" lang="en-US" sz="1400" u="none" cap="none" strike="noStrike">
                <a:solidFill>
                  <a:srgbClr val="000000"/>
                </a:solidFill>
                <a:latin typeface="Arial Narrow"/>
                <a:ea typeface="Arial Narrow"/>
                <a:cs typeface="Arial Narrow"/>
                <a:sym typeface="Arial Narrow"/>
              </a:rPr>
              <a:t>Denosumab. </a:t>
            </a:r>
            <a:endParaRPr/>
          </a:p>
        </p:txBody>
      </p:sp>
      <p:sp>
        <p:nvSpPr>
          <p:cNvPr id="463" name="Google Shape;463;p34"/>
          <p:cNvSpPr txBox="1"/>
          <p:nvPr/>
        </p:nvSpPr>
        <p:spPr>
          <a:xfrm>
            <a:off x="6261315" y="1122069"/>
            <a:ext cx="5533254" cy="5637890"/>
          </a:xfrm>
          <a:prstGeom prst="rect">
            <a:avLst/>
          </a:prstGeom>
          <a:noFill/>
          <a:ln>
            <a:noFill/>
          </a:ln>
        </p:spPr>
        <p:txBody>
          <a:bodyPr anchorCtr="0" anchor="t" bIns="45700" lIns="91425" spcFirstLastPara="1" rIns="91425" wrap="square" tIns="45700">
            <a:spAutoFit/>
          </a:bodyPr>
          <a:lstStyle/>
          <a:p>
            <a:pPr indent="0" lvl="0" marL="0" marR="70485" rtl="0" algn="just">
              <a:lnSpc>
                <a:spcPct val="150000"/>
              </a:lnSpc>
              <a:spcBef>
                <a:spcPts val="0"/>
              </a:spcBef>
              <a:spcAft>
                <a:spcPts val="0"/>
              </a:spcAft>
              <a:buClr>
                <a:srgbClr val="000000"/>
              </a:buClr>
              <a:buSzPts val="1400"/>
              <a:buFont typeface="Arial Narrow"/>
              <a:buNone/>
            </a:pPr>
            <a:r>
              <a:rPr b="1" i="0" lang="en-US" sz="1400" u="none" cap="none" strike="noStrike">
                <a:solidFill>
                  <a:srgbClr val="000000"/>
                </a:solidFill>
                <a:latin typeface="Arial Narrow"/>
                <a:ea typeface="Arial Narrow"/>
                <a:cs typeface="Arial Narrow"/>
                <a:sym typeface="Arial Narrow"/>
              </a:rPr>
              <a:t>The recommended dose of Denosumab</a:t>
            </a:r>
            <a:r>
              <a:rPr b="1" i="1" lang="en-US" sz="1400" u="none" cap="none" strike="noStrike">
                <a:solidFill>
                  <a:srgbClr val="000000"/>
                </a:solidFill>
                <a:latin typeface="Arial Narrow"/>
                <a:ea typeface="Arial Narrow"/>
                <a:cs typeface="Arial Narrow"/>
                <a:sym typeface="Arial Narrow"/>
              </a:rPr>
              <a:t>. </a:t>
            </a:r>
            <a:endParaRPr/>
          </a:p>
          <a:p>
            <a:pPr indent="0" lvl="0" marL="0" marR="70485" rtl="0" algn="just">
              <a:lnSpc>
                <a:spcPct val="150000"/>
              </a:lnSpc>
              <a:spcBef>
                <a:spcPts val="0"/>
              </a:spcBef>
              <a:spcAft>
                <a:spcPts val="0"/>
              </a:spcAft>
              <a:buClr>
                <a:schemeClr val="dk1"/>
              </a:buClr>
              <a:buSzPts val="1400"/>
              <a:buFont typeface="Garamond"/>
              <a:buNone/>
            </a:pPr>
            <a:r>
              <a:t/>
            </a:r>
            <a:endParaRPr b="1" i="1" sz="1400" u="none" cap="none" strike="noStrike">
              <a:solidFill>
                <a:srgbClr val="000000"/>
              </a:solidFill>
              <a:latin typeface="Arial Narrow"/>
              <a:ea typeface="Arial Narrow"/>
              <a:cs typeface="Arial Narrow"/>
              <a:sym typeface="Arial Narrow"/>
            </a:endParaRPr>
          </a:p>
          <a:p>
            <a:pPr indent="0" lvl="0" marL="0" marR="70485" rtl="0" algn="just">
              <a:lnSpc>
                <a:spcPct val="150000"/>
              </a:lnSpc>
              <a:spcBef>
                <a:spcPts val="0"/>
              </a:spcBef>
              <a:spcAft>
                <a:spcPts val="0"/>
              </a:spcAft>
              <a:buClr>
                <a:schemeClr val="dk1"/>
              </a:buClr>
              <a:buSzPts val="1400"/>
              <a:buFont typeface="Garamond"/>
              <a:buNone/>
            </a:pPr>
            <a:r>
              <a:t/>
            </a:r>
            <a:endParaRPr b="1" i="1" sz="1400" u="none" cap="none" strike="noStrike">
              <a:solidFill>
                <a:srgbClr val="000000"/>
              </a:solidFill>
              <a:latin typeface="Arial Narrow"/>
              <a:ea typeface="Arial Narrow"/>
              <a:cs typeface="Arial Narrow"/>
              <a:sym typeface="Arial Narrow"/>
            </a:endParaRPr>
          </a:p>
          <a:p>
            <a:pPr indent="-171450" lvl="0" marL="171450" marR="70485" rtl="0" algn="just">
              <a:lnSpc>
                <a:spcPct val="15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Narrow"/>
                <a:ea typeface="Arial Narrow"/>
                <a:cs typeface="Arial Narrow"/>
                <a:sym typeface="Arial Narrow"/>
              </a:rPr>
              <a:t> </a:t>
            </a:r>
            <a:r>
              <a:rPr b="0" i="1" lang="en-US" sz="1400" u="none" cap="none" strike="noStrike">
                <a:solidFill>
                  <a:srgbClr val="000000"/>
                </a:solidFill>
                <a:latin typeface="Arial Narrow"/>
                <a:ea typeface="Arial Narrow"/>
                <a:cs typeface="Arial Narrow"/>
                <a:sym typeface="Arial Narrow"/>
              </a:rPr>
              <a:t>60 mg administered as a single S.C injection once every 6 months.</a:t>
            </a:r>
            <a:endParaRPr/>
          </a:p>
          <a:p>
            <a:pPr indent="-171450" lvl="0" marL="171450" marR="70485" rtl="0" algn="just">
              <a:lnSpc>
                <a:spcPct val="150000"/>
              </a:lnSpc>
              <a:spcBef>
                <a:spcPts val="0"/>
              </a:spcBef>
              <a:spcAft>
                <a:spcPts val="0"/>
              </a:spcAft>
              <a:buClr>
                <a:srgbClr val="000000"/>
              </a:buClr>
              <a:buSzPts val="1400"/>
              <a:buFont typeface="Arial"/>
              <a:buChar char="•"/>
            </a:pPr>
            <a:r>
              <a:rPr b="0" i="1" lang="en-US" sz="1400" u="none" cap="none" strike="noStrike">
                <a:solidFill>
                  <a:srgbClr val="000000"/>
                </a:solidFill>
                <a:latin typeface="Arial Narrow"/>
                <a:ea typeface="Arial Narrow"/>
                <a:cs typeface="Arial Narrow"/>
                <a:sym typeface="Arial Narrow"/>
              </a:rPr>
              <a:t>Administer Denosumab via S.C injection in the upper arm, the upper thigh, or the abdomen. </a:t>
            </a:r>
            <a:endParaRPr/>
          </a:p>
          <a:p>
            <a:pPr indent="-171450" lvl="0" marL="171450" marR="70485" rtl="0" algn="just">
              <a:lnSpc>
                <a:spcPct val="150000"/>
              </a:lnSpc>
              <a:spcBef>
                <a:spcPts val="0"/>
              </a:spcBef>
              <a:spcAft>
                <a:spcPts val="0"/>
              </a:spcAft>
              <a:buClr>
                <a:srgbClr val="000000"/>
              </a:buClr>
              <a:buSzPts val="1400"/>
              <a:buFont typeface="Arial"/>
              <a:buChar char="•"/>
            </a:pPr>
            <a:r>
              <a:rPr b="0" i="1" lang="en-US" sz="1400" u="none" cap="none" strike="noStrike">
                <a:solidFill>
                  <a:srgbClr val="000000"/>
                </a:solidFill>
                <a:latin typeface="Arial Narrow"/>
                <a:ea typeface="Arial Narrow"/>
                <a:cs typeface="Arial Narrow"/>
                <a:sym typeface="Arial Narrow"/>
              </a:rPr>
              <a:t>All patients should receive calcium 1000 mg daily and at least 400 IU vitamin D daily</a:t>
            </a:r>
            <a:endParaRPr b="1" i="1" sz="1400" u="sng" cap="small" strike="noStrike">
              <a:solidFill>
                <a:srgbClr val="ED7D31"/>
              </a:solidFill>
              <a:latin typeface="Arial Narrow"/>
              <a:ea typeface="Arial Narrow"/>
              <a:cs typeface="Arial Narrow"/>
              <a:sym typeface="Arial Narrow"/>
            </a:endParaRPr>
          </a:p>
          <a:p>
            <a:pPr indent="0" lvl="0" marL="63500" marR="70485" rtl="0" algn="just">
              <a:lnSpc>
                <a:spcPct val="150000"/>
              </a:lnSpc>
              <a:spcBef>
                <a:spcPts val="0"/>
              </a:spcBef>
              <a:spcAft>
                <a:spcPts val="0"/>
              </a:spcAft>
              <a:buClr>
                <a:srgbClr val="ED7D31"/>
              </a:buClr>
              <a:buSzPts val="1600"/>
              <a:buFont typeface="Arial Narrow"/>
              <a:buNone/>
            </a:pPr>
            <a:r>
              <a:rPr b="1" i="1" lang="en-US" sz="1600" u="sng" cap="small" strike="noStrike">
                <a:solidFill>
                  <a:srgbClr val="ED7D31"/>
                </a:solidFill>
                <a:latin typeface="Arial Narrow"/>
                <a:ea typeface="Arial Narrow"/>
                <a:cs typeface="Arial Narrow"/>
                <a:sym typeface="Arial Narrow"/>
              </a:rPr>
              <a:t>Choose an injection site.</a:t>
            </a:r>
            <a:endParaRPr/>
          </a:p>
          <a:p>
            <a:pPr indent="-171450" lvl="0" marL="234950" marR="70485" rtl="0" algn="just">
              <a:lnSpc>
                <a:spcPct val="150000"/>
              </a:lnSpc>
              <a:spcBef>
                <a:spcPts val="0"/>
              </a:spcBef>
              <a:spcAft>
                <a:spcPts val="0"/>
              </a:spcAft>
              <a:buClr>
                <a:srgbClr val="000000"/>
              </a:buClr>
              <a:buSzPts val="1400"/>
              <a:buFont typeface="Arial"/>
              <a:buChar char="•"/>
            </a:pPr>
            <a:r>
              <a:rPr b="1" i="1" lang="en-US" sz="1400" u="none" cap="none" strike="noStrike">
                <a:solidFill>
                  <a:srgbClr val="000000"/>
                </a:solidFill>
                <a:latin typeface="Arial Narrow"/>
                <a:ea typeface="Arial Narrow"/>
                <a:cs typeface="Arial Narrow"/>
                <a:sym typeface="Arial Narrow"/>
              </a:rPr>
              <a:t>The recommended injection sites for Denosumab include the upper arm OR the upper thigh OR the abdomen.</a:t>
            </a:r>
            <a:endParaRPr/>
          </a:p>
          <a:p>
            <a:pPr indent="0" lvl="0" marL="63500" marR="70485" rtl="0" algn="just">
              <a:lnSpc>
                <a:spcPct val="150000"/>
              </a:lnSpc>
              <a:spcBef>
                <a:spcPts val="0"/>
              </a:spcBef>
              <a:spcAft>
                <a:spcPts val="0"/>
              </a:spcAft>
              <a:buClr>
                <a:schemeClr val="dk1"/>
              </a:buClr>
              <a:buSzPts val="1400"/>
              <a:buFont typeface="Garamond"/>
              <a:buNone/>
            </a:pPr>
            <a:r>
              <a:t/>
            </a:r>
            <a:endParaRPr b="1" i="1" sz="1400" u="sng" cap="small" strike="noStrike">
              <a:solidFill>
                <a:srgbClr val="ED7D31"/>
              </a:solidFill>
              <a:latin typeface="Arial Narrow"/>
              <a:ea typeface="Arial Narrow"/>
              <a:cs typeface="Arial Narrow"/>
              <a:sym typeface="Arial Narrow"/>
            </a:endParaRPr>
          </a:p>
          <a:p>
            <a:pPr indent="0" lvl="0" marL="63500" marR="70485" rtl="0" algn="just">
              <a:lnSpc>
                <a:spcPct val="150000"/>
              </a:lnSpc>
              <a:spcBef>
                <a:spcPts val="0"/>
              </a:spcBef>
              <a:spcAft>
                <a:spcPts val="0"/>
              </a:spcAft>
              <a:buClr>
                <a:schemeClr val="dk1"/>
              </a:buClr>
              <a:buSzPts val="1400"/>
              <a:buFont typeface="Garamond"/>
              <a:buNone/>
            </a:pPr>
            <a:r>
              <a:t/>
            </a:r>
            <a:endParaRPr b="1" i="1" sz="1400" u="sng" cap="small" strike="noStrike">
              <a:solidFill>
                <a:srgbClr val="ED7D31"/>
              </a:solidFill>
              <a:latin typeface="Arial Narrow"/>
              <a:ea typeface="Arial Narrow"/>
              <a:cs typeface="Arial Narrow"/>
              <a:sym typeface="Arial Narrow"/>
            </a:endParaRPr>
          </a:p>
          <a:p>
            <a:pPr indent="0" lvl="0" marL="63500" marR="70485" rtl="0" algn="just">
              <a:lnSpc>
                <a:spcPct val="150000"/>
              </a:lnSpc>
              <a:spcBef>
                <a:spcPts val="0"/>
              </a:spcBef>
              <a:spcAft>
                <a:spcPts val="0"/>
              </a:spcAft>
              <a:buClr>
                <a:schemeClr val="dk1"/>
              </a:buClr>
              <a:buSzPts val="1400"/>
              <a:buFont typeface="Garamond"/>
              <a:buNone/>
            </a:pPr>
            <a:r>
              <a:t/>
            </a:r>
            <a:endParaRPr b="1" i="1" sz="1400" u="sng" cap="small" strike="noStrike">
              <a:solidFill>
                <a:srgbClr val="ED7D31"/>
              </a:solidFill>
              <a:latin typeface="Arial Narrow"/>
              <a:ea typeface="Arial Narrow"/>
              <a:cs typeface="Arial Narrow"/>
              <a:sym typeface="Arial Narrow"/>
            </a:endParaRPr>
          </a:p>
          <a:p>
            <a:pPr indent="0" lvl="0" marL="63500" marR="70485" rtl="0" algn="just">
              <a:lnSpc>
                <a:spcPct val="150000"/>
              </a:lnSpc>
              <a:spcBef>
                <a:spcPts val="0"/>
              </a:spcBef>
              <a:spcAft>
                <a:spcPts val="0"/>
              </a:spcAft>
              <a:buClr>
                <a:schemeClr val="dk1"/>
              </a:buClr>
              <a:buSzPts val="1400"/>
              <a:buFont typeface="Garamond"/>
              <a:buNone/>
            </a:pPr>
            <a:r>
              <a:t/>
            </a:r>
            <a:endParaRPr b="1" i="1" sz="1400" u="sng" cap="small" strike="noStrike">
              <a:solidFill>
                <a:srgbClr val="ED7D31"/>
              </a:solidFill>
              <a:latin typeface="Arial Narrow"/>
              <a:ea typeface="Arial Narrow"/>
              <a:cs typeface="Arial Narrow"/>
              <a:sym typeface="Arial Narrow"/>
            </a:endParaRPr>
          </a:p>
          <a:p>
            <a:pPr indent="0" lvl="0" marL="63500" marR="70485" rtl="0" algn="just">
              <a:lnSpc>
                <a:spcPct val="150000"/>
              </a:lnSpc>
              <a:spcBef>
                <a:spcPts val="0"/>
              </a:spcBef>
              <a:spcAft>
                <a:spcPts val="0"/>
              </a:spcAft>
              <a:buClr>
                <a:srgbClr val="ED7D31"/>
              </a:buClr>
              <a:buSzPts val="1600"/>
              <a:buFont typeface="Arial Narrow"/>
              <a:buNone/>
            </a:pPr>
            <a:r>
              <a:rPr b="1" i="1" lang="en-US" sz="1600" u="sng" cap="small" strike="noStrike">
                <a:solidFill>
                  <a:srgbClr val="ED7D31"/>
                </a:solidFill>
                <a:latin typeface="Arial Narrow"/>
                <a:ea typeface="Arial Narrow"/>
                <a:cs typeface="Arial Narrow"/>
                <a:sym typeface="Arial Narrow"/>
              </a:rPr>
              <a:t>Contraindications:</a:t>
            </a:r>
            <a:endParaRPr/>
          </a:p>
          <a:p>
            <a:pPr indent="-171450" lvl="0" marL="234950" marR="70485" rtl="0" algn="just">
              <a:lnSpc>
                <a:spcPct val="150000"/>
              </a:lnSpc>
              <a:spcBef>
                <a:spcPts val="0"/>
              </a:spcBef>
              <a:spcAft>
                <a:spcPts val="0"/>
              </a:spcAft>
              <a:buClr>
                <a:srgbClr val="000000"/>
              </a:buClr>
              <a:buSzPts val="1400"/>
              <a:buFont typeface="Arial"/>
              <a:buChar char="•"/>
            </a:pPr>
            <a:r>
              <a:rPr b="0" i="1" lang="en-US" sz="1400" u="none" cap="none" strike="noStrike">
                <a:solidFill>
                  <a:srgbClr val="000000"/>
                </a:solidFill>
                <a:latin typeface="Arial Narrow"/>
                <a:ea typeface="Arial Narrow"/>
                <a:cs typeface="Arial Narrow"/>
                <a:sym typeface="Arial Narrow"/>
              </a:rPr>
              <a:t>Hypocalcemia</a:t>
            </a:r>
            <a:r>
              <a:rPr b="1" i="1" lang="en-US" sz="1400" u="sng" cap="small" strike="noStrike">
                <a:solidFill>
                  <a:srgbClr val="ED7D31"/>
                </a:solidFill>
                <a:latin typeface="Arial Narrow"/>
                <a:ea typeface="Arial Narrow"/>
                <a:cs typeface="Arial Narrow"/>
                <a:sym typeface="Arial Narrow"/>
              </a:rPr>
              <a:t> </a:t>
            </a:r>
            <a:endParaRPr/>
          </a:p>
        </p:txBody>
      </p:sp>
      <p:sp>
        <p:nvSpPr>
          <p:cNvPr id="464" name="Google Shape;464;p34"/>
          <p:cNvSpPr/>
          <p:nvPr/>
        </p:nvSpPr>
        <p:spPr>
          <a:xfrm>
            <a:off x="0" y="0"/>
            <a:ext cx="12192000" cy="6858000"/>
          </a:xfrm>
          <a:prstGeom prst="frame">
            <a:avLst>
              <a:gd fmla="val 2449" name="adj1"/>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chemeClr val="lt1"/>
              </a:buClr>
              <a:buSzPts val="1800"/>
              <a:buFont typeface="Garamond"/>
              <a:buNone/>
            </a:pPr>
            <a:r>
              <a:t/>
            </a:r>
            <a:endParaRPr b="0" i="0" sz="1800" u="none" cap="none" strike="noStrike">
              <a:solidFill>
                <a:srgbClr val="000000"/>
              </a:solidFill>
              <a:latin typeface="Garamond"/>
              <a:ea typeface="Garamond"/>
              <a:cs typeface="Garamond"/>
              <a:sym typeface="Garamond"/>
            </a:endParaRPr>
          </a:p>
        </p:txBody>
      </p:sp>
      <p:grpSp>
        <p:nvGrpSpPr>
          <p:cNvPr id="465" name="Google Shape;465;p34"/>
          <p:cNvGrpSpPr/>
          <p:nvPr/>
        </p:nvGrpSpPr>
        <p:grpSpPr>
          <a:xfrm>
            <a:off x="6442666" y="4740999"/>
            <a:ext cx="5271587" cy="1304895"/>
            <a:chOff x="6150962" y="1918653"/>
            <a:chExt cx="5271587" cy="1304895"/>
          </a:xfrm>
        </p:grpSpPr>
        <p:pic>
          <p:nvPicPr>
            <p:cNvPr id="466" name="Google Shape;466;p34"/>
            <p:cNvPicPr preferRelativeResize="0"/>
            <p:nvPr/>
          </p:nvPicPr>
          <p:blipFill rotWithShape="1">
            <a:blip r:embed="rId3">
              <a:alphaModFix/>
            </a:blip>
            <a:srcRect b="0" l="0" r="0" t="35920"/>
            <a:stretch/>
          </p:blipFill>
          <p:spPr>
            <a:xfrm>
              <a:off x="10115978" y="1918653"/>
              <a:ext cx="1306571" cy="1287278"/>
            </a:xfrm>
            <a:prstGeom prst="rect">
              <a:avLst/>
            </a:prstGeom>
            <a:noFill/>
            <a:ln>
              <a:noFill/>
            </a:ln>
          </p:spPr>
        </p:pic>
        <p:pic>
          <p:nvPicPr>
            <p:cNvPr id="467" name="Google Shape;467;p34"/>
            <p:cNvPicPr preferRelativeResize="0"/>
            <p:nvPr/>
          </p:nvPicPr>
          <p:blipFill rotWithShape="1">
            <a:blip r:embed="rId4">
              <a:alphaModFix/>
            </a:blip>
            <a:srcRect b="0" l="0" r="0" t="0"/>
            <a:stretch/>
          </p:blipFill>
          <p:spPr>
            <a:xfrm>
              <a:off x="6150962" y="1918654"/>
              <a:ext cx="1609725" cy="1304894"/>
            </a:xfrm>
            <a:prstGeom prst="rect">
              <a:avLst/>
            </a:prstGeom>
            <a:noFill/>
            <a:ln>
              <a:noFill/>
            </a:ln>
          </p:spPr>
        </p:pic>
        <p:pic>
          <p:nvPicPr>
            <p:cNvPr id="468" name="Google Shape;468;p34"/>
            <p:cNvPicPr preferRelativeResize="0"/>
            <p:nvPr/>
          </p:nvPicPr>
          <p:blipFill rotWithShape="1">
            <a:blip r:embed="rId3">
              <a:alphaModFix/>
            </a:blip>
            <a:srcRect b="62671" l="0" r="0" t="0"/>
            <a:stretch/>
          </p:blipFill>
          <p:spPr>
            <a:xfrm>
              <a:off x="8027009" y="1918653"/>
              <a:ext cx="1609725" cy="1304895"/>
            </a:xfrm>
            <a:prstGeom prst="rect">
              <a:avLst/>
            </a:prstGeom>
            <a:noFill/>
            <a:ln>
              <a:noFill/>
            </a:ln>
          </p:spPr>
        </p:pic>
      </p:grpSp>
      <p:pic>
        <p:nvPicPr>
          <p:cNvPr descr="Logo&#10;&#10;Description automatically generated" id="469" name="Google Shape;469;p34"/>
          <p:cNvPicPr preferRelativeResize="0"/>
          <p:nvPr/>
        </p:nvPicPr>
        <p:blipFill rotWithShape="1">
          <a:blip r:embed="rId5">
            <a:alphaModFix/>
          </a:blip>
          <a:srcRect b="0" l="0" r="0" t="0"/>
          <a:stretch/>
        </p:blipFill>
        <p:spPr>
          <a:xfrm>
            <a:off x="10049630" y="217500"/>
            <a:ext cx="1818557" cy="665903"/>
          </a:xfrm>
          <a:prstGeom prst="rect">
            <a:avLst/>
          </a:prstGeom>
          <a:noFill/>
          <a:ln>
            <a:noFill/>
          </a:ln>
        </p:spPr>
      </p:pic>
      <p:pic>
        <p:nvPicPr>
          <p:cNvPr id="470" name="Google Shape;470;p34"/>
          <p:cNvPicPr preferRelativeResize="0"/>
          <p:nvPr/>
        </p:nvPicPr>
        <p:blipFill rotWithShape="1">
          <a:blip r:embed="rId6">
            <a:alphaModFix/>
          </a:blip>
          <a:srcRect b="0" l="0" r="0" t="0"/>
          <a:stretch/>
        </p:blipFill>
        <p:spPr>
          <a:xfrm>
            <a:off x="6442666" y="1457964"/>
            <a:ext cx="4311682" cy="66590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5"/>
          <p:cNvSpPr txBox="1"/>
          <p:nvPr/>
        </p:nvSpPr>
        <p:spPr>
          <a:xfrm>
            <a:off x="893855" y="130626"/>
            <a:ext cx="9155776" cy="76149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3200"/>
              <a:buFont typeface="Garamond"/>
              <a:buNone/>
            </a:pPr>
            <a:r>
              <a:rPr b="1" i="0" lang="en-US" sz="3200" u="none" cap="none" strike="noStrike">
                <a:solidFill>
                  <a:srgbClr val="000000"/>
                </a:solidFill>
                <a:latin typeface="Garamond"/>
                <a:ea typeface="Garamond"/>
                <a:cs typeface="Garamond"/>
                <a:sym typeface="Garamond"/>
              </a:rPr>
              <a:t>Denosumab Dose and Administration </a:t>
            </a:r>
            <a:endParaRPr b="0" i="0" sz="3200" u="none" cap="none" strike="noStrike">
              <a:solidFill>
                <a:srgbClr val="000000"/>
              </a:solidFill>
              <a:latin typeface="Garamond"/>
              <a:ea typeface="Garamond"/>
              <a:cs typeface="Garamond"/>
              <a:sym typeface="Garamond"/>
            </a:endParaRPr>
          </a:p>
        </p:txBody>
      </p:sp>
      <p:sp>
        <p:nvSpPr>
          <p:cNvPr id="476" name="Google Shape;476;p35"/>
          <p:cNvSpPr txBox="1"/>
          <p:nvPr/>
        </p:nvSpPr>
        <p:spPr>
          <a:xfrm>
            <a:off x="893854" y="737979"/>
            <a:ext cx="9592686" cy="42691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1F3763"/>
              </a:buClr>
              <a:buSzPts val="1600"/>
              <a:buFont typeface="Garamond"/>
              <a:buNone/>
            </a:pPr>
            <a:r>
              <a:rPr b="1" i="0" lang="en-US" sz="1600" u="none" cap="none" strike="noStrike">
                <a:solidFill>
                  <a:srgbClr val="1F3763"/>
                </a:solidFill>
                <a:latin typeface="Garamond"/>
                <a:ea typeface="Garamond"/>
                <a:cs typeface="Garamond"/>
                <a:sym typeface="Garamond"/>
              </a:rPr>
              <a:t>TREATMENT OF PATIENTS WITH OSTEOPOROSIS AT HIGH RISK FOR FRACTURE</a:t>
            </a:r>
            <a:endParaRPr b="1" i="0" sz="1100" u="none" cap="none" strike="noStrike">
              <a:solidFill>
                <a:srgbClr val="1F3763"/>
              </a:solidFill>
              <a:latin typeface="Garamond"/>
              <a:ea typeface="Garamond"/>
              <a:cs typeface="Garamond"/>
              <a:sym typeface="Garamond"/>
            </a:endParaRPr>
          </a:p>
        </p:txBody>
      </p:sp>
      <p:sp>
        <p:nvSpPr>
          <p:cNvPr id="477" name="Google Shape;477;p35"/>
          <p:cNvSpPr txBox="1"/>
          <p:nvPr/>
        </p:nvSpPr>
        <p:spPr>
          <a:xfrm>
            <a:off x="6120658" y="1450257"/>
            <a:ext cx="5838867" cy="5039778"/>
          </a:xfrm>
          <a:prstGeom prst="rect">
            <a:avLst/>
          </a:prstGeom>
          <a:noFill/>
          <a:ln>
            <a:noFill/>
          </a:ln>
        </p:spPr>
        <p:txBody>
          <a:bodyPr anchorCtr="0" anchor="t" bIns="45700" lIns="91425" spcFirstLastPara="1" rIns="91425" wrap="square" tIns="45700">
            <a:spAutoFit/>
          </a:bodyPr>
          <a:lstStyle/>
          <a:p>
            <a:pPr indent="0" lvl="0" marL="63500" marR="70485" rtl="0" algn="just">
              <a:lnSpc>
                <a:spcPct val="150000"/>
              </a:lnSpc>
              <a:spcBef>
                <a:spcPts val="0"/>
              </a:spcBef>
              <a:spcAft>
                <a:spcPts val="0"/>
              </a:spcAft>
              <a:buClr>
                <a:srgbClr val="ED7D31"/>
              </a:buClr>
              <a:buSzPts val="1600"/>
              <a:buFont typeface="Arial Narrow"/>
              <a:buNone/>
            </a:pPr>
            <a:r>
              <a:rPr b="1" i="1" lang="en-US" sz="1600" u="sng" cap="small" strike="noStrike">
                <a:solidFill>
                  <a:srgbClr val="ED7D31"/>
                </a:solidFill>
                <a:latin typeface="Arial Narrow"/>
                <a:ea typeface="Arial Narrow"/>
                <a:cs typeface="Arial Narrow"/>
                <a:sym typeface="Arial Narrow"/>
              </a:rPr>
              <a:t>Adverse reactions</a:t>
            </a:r>
            <a:endParaRPr/>
          </a:p>
          <a:p>
            <a:pPr indent="-342900" lvl="0" marL="342900" marR="70485" rtl="0" algn="just">
              <a:lnSpc>
                <a:spcPct val="150000"/>
              </a:lnSpc>
              <a:spcBef>
                <a:spcPts val="0"/>
              </a:spcBef>
              <a:spcAft>
                <a:spcPts val="0"/>
              </a:spcAft>
              <a:buClr>
                <a:srgbClr val="000000"/>
              </a:buClr>
              <a:buSzPts val="1400"/>
              <a:buFont typeface="Calibri"/>
              <a:buChar char="•"/>
            </a:pPr>
            <a:r>
              <a:rPr b="0" i="1" lang="en-US" sz="1400" u="none" cap="none" strike="noStrike">
                <a:solidFill>
                  <a:srgbClr val="000000"/>
                </a:solidFill>
                <a:latin typeface="Arial Narrow"/>
                <a:ea typeface="Arial Narrow"/>
                <a:cs typeface="Arial Narrow"/>
                <a:sym typeface="Arial Narrow"/>
              </a:rPr>
              <a:t>The Most common adverse reactions (&gt; 5% and more common): back pain, pain in extremity, hypercholesterolemia, musculoskeletal pain, and cystitis. Pancreatitis may occur</a:t>
            </a:r>
            <a:endParaRPr/>
          </a:p>
          <a:p>
            <a:pPr indent="0" lvl="0" marL="63500" marR="70485" rtl="0" algn="just">
              <a:lnSpc>
                <a:spcPct val="150000"/>
              </a:lnSpc>
              <a:spcBef>
                <a:spcPts val="0"/>
              </a:spcBef>
              <a:spcAft>
                <a:spcPts val="0"/>
              </a:spcAft>
              <a:buClr>
                <a:srgbClr val="ED7D31"/>
              </a:buClr>
              <a:buSzPts val="1600"/>
              <a:buFont typeface="Arial Narrow"/>
              <a:buNone/>
            </a:pPr>
            <a:r>
              <a:rPr b="1" i="1" lang="en-US" sz="1600" u="sng" cap="small" strike="noStrike">
                <a:solidFill>
                  <a:srgbClr val="ED7D31"/>
                </a:solidFill>
                <a:latin typeface="Arial Narrow"/>
                <a:ea typeface="Arial Narrow"/>
                <a:cs typeface="Arial Narrow"/>
                <a:sym typeface="Arial Narrow"/>
              </a:rPr>
              <a:t>Use in specific populations</a:t>
            </a:r>
            <a:endParaRPr/>
          </a:p>
          <a:p>
            <a:pPr indent="-342900" lvl="0" marL="342900" marR="70485" rtl="0" algn="just">
              <a:lnSpc>
                <a:spcPct val="150000"/>
              </a:lnSpc>
              <a:spcBef>
                <a:spcPts val="0"/>
              </a:spcBef>
              <a:spcAft>
                <a:spcPts val="0"/>
              </a:spcAft>
              <a:buClr>
                <a:srgbClr val="000000"/>
              </a:buClr>
              <a:buSzPts val="1400"/>
              <a:buFont typeface="Calibri"/>
              <a:buChar char="•"/>
            </a:pPr>
            <a:r>
              <a:rPr b="1" i="1" lang="en-US" sz="1400" u="none" cap="none" strike="noStrike">
                <a:solidFill>
                  <a:srgbClr val="000000"/>
                </a:solidFill>
                <a:latin typeface="Arial Narrow"/>
                <a:ea typeface="Arial Narrow"/>
                <a:cs typeface="Arial Narrow"/>
                <a:sym typeface="Arial Narrow"/>
              </a:rPr>
              <a:t>Pregnancy: </a:t>
            </a:r>
            <a:r>
              <a:rPr b="0" i="1" lang="en-US" sz="1400" u="none" cap="none" strike="noStrike">
                <a:solidFill>
                  <a:srgbClr val="000000"/>
                </a:solidFill>
                <a:latin typeface="Arial Narrow"/>
                <a:ea typeface="Arial Narrow"/>
                <a:cs typeface="Arial Narrow"/>
                <a:sym typeface="Arial Narrow"/>
              </a:rPr>
              <a:t>Based on animal data, may cause fetal harm.</a:t>
            </a:r>
            <a:endParaRPr/>
          </a:p>
          <a:p>
            <a:pPr indent="-342900" lvl="0" marL="342900" marR="70485" rtl="0" algn="just">
              <a:lnSpc>
                <a:spcPct val="150000"/>
              </a:lnSpc>
              <a:spcBef>
                <a:spcPts val="0"/>
              </a:spcBef>
              <a:spcAft>
                <a:spcPts val="0"/>
              </a:spcAft>
              <a:buClr>
                <a:srgbClr val="000000"/>
              </a:buClr>
              <a:buSzPts val="1400"/>
              <a:buFont typeface="Calibri"/>
              <a:buChar char="•"/>
            </a:pPr>
            <a:r>
              <a:rPr b="1" i="1" lang="en-US" sz="1400" u="none" cap="none" strike="noStrike">
                <a:solidFill>
                  <a:srgbClr val="000000"/>
                </a:solidFill>
                <a:latin typeface="Arial Narrow"/>
                <a:ea typeface="Arial Narrow"/>
                <a:cs typeface="Arial Narrow"/>
                <a:sym typeface="Arial Narrow"/>
              </a:rPr>
              <a:t>Nursing mothers: </a:t>
            </a:r>
            <a:r>
              <a:rPr b="0" i="1" lang="en-US" sz="1400" u="none" cap="none" strike="noStrike">
                <a:solidFill>
                  <a:srgbClr val="000000"/>
                </a:solidFill>
                <a:latin typeface="Arial Narrow"/>
                <a:ea typeface="Arial Narrow"/>
                <a:cs typeface="Arial Narrow"/>
                <a:sym typeface="Arial Narrow"/>
              </a:rPr>
              <a:t>May impair mammary gland development and lactation. Discontinue drug or nursing</a:t>
            </a:r>
            <a:endParaRPr/>
          </a:p>
          <a:p>
            <a:pPr indent="-342900" lvl="0" marL="342900" marR="70485" rtl="0" algn="just">
              <a:lnSpc>
                <a:spcPct val="150000"/>
              </a:lnSpc>
              <a:spcBef>
                <a:spcPts val="0"/>
              </a:spcBef>
              <a:spcAft>
                <a:spcPts val="0"/>
              </a:spcAft>
              <a:buClr>
                <a:srgbClr val="000000"/>
              </a:buClr>
              <a:buSzPts val="1400"/>
              <a:buFont typeface="Calibri"/>
              <a:buChar char="•"/>
            </a:pPr>
            <a:r>
              <a:rPr b="1" i="1" lang="en-US" sz="1400" u="none" cap="none" strike="noStrike">
                <a:solidFill>
                  <a:srgbClr val="000000"/>
                </a:solidFill>
                <a:latin typeface="Arial Narrow"/>
                <a:ea typeface="Arial Narrow"/>
                <a:cs typeface="Arial Narrow"/>
                <a:sym typeface="Arial Narrow"/>
              </a:rPr>
              <a:t>Pediatric patients: </a:t>
            </a:r>
            <a:r>
              <a:rPr b="0" i="1" lang="en-US" sz="1400" u="none" cap="none" strike="noStrike">
                <a:solidFill>
                  <a:srgbClr val="000000"/>
                </a:solidFill>
                <a:latin typeface="Arial Narrow"/>
                <a:ea typeface="Arial Narrow"/>
                <a:cs typeface="Arial Narrow"/>
                <a:sym typeface="Arial Narrow"/>
              </a:rPr>
              <a:t>Safety and efficacy not established </a:t>
            </a:r>
            <a:endParaRPr/>
          </a:p>
          <a:p>
            <a:pPr indent="-342900" lvl="0" marL="342900" marR="70485" rtl="0" algn="just">
              <a:lnSpc>
                <a:spcPct val="150000"/>
              </a:lnSpc>
              <a:spcBef>
                <a:spcPts val="0"/>
              </a:spcBef>
              <a:spcAft>
                <a:spcPts val="0"/>
              </a:spcAft>
              <a:buClr>
                <a:srgbClr val="000000"/>
              </a:buClr>
              <a:buSzPts val="1400"/>
              <a:buFont typeface="Calibri"/>
              <a:buChar char="•"/>
            </a:pPr>
            <a:r>
              <a:rPr b="1" i="1" lang="en-US" sz="1400" u="none" cap="none" strike="noStrike">
                <a:solidFill>
                  <a:srgbClr val="000000"/>
                </a:solidFill>
                <a:latin typeface="Arial Narrow"/>
                <a:ea typeface="Arial Narrow"/>
                <a:cs typeface="Arial Narrow"/>
                <a:sym typeface="Arial Narrow"/>
              </a:rPr>
              <a:t>Renal impairment: </a:t>
            </a:r>
            <a:r>
              <a:rPr b="0" i="1" lang="en-US" sz="1400" u="none" cap="none" strike="noStrike">
                <a:solidFill>
                  <a:srgbClr val="000000"/>
                </a:solidFill>
                <a:latin typeface="Arial Narrow"/>
                <a:ea typeface="Arial Narrow"/>
                <a:cs typeface="Arial Narrow"/>
                <a:sym typeface="Arial Narrow"/>
              </a:rPr>
              <a:t>No dose adjustment is necessary in patients with renal impairment. Patients with creatinine clearance &lt; 30 mL/min or receiving dialysis are at risk for hypocalcemia. Supplement with calcium and vitamin D and consider monitoring serum calcium</a:t>
            </a:r>
            <a:endParaRPr/>
          </a:p>
          <a:p>
            <a:pPr indent="0" lvl="0" marL="0" marR="70485" rtl="0" algn="just">
              <a:lnSpc>
                <a:spcPct val="150000"/>
              </a:lnSpc>
              <a:spcBef>
                <a:spcPts val="0"/>
              </a:spcBef>
              <a:spcAft>
                <a:spcPts val="0"/>
              </a:spcAft>
              <a:buClr>
                <a:srgbClr val="ED7D31"/>
              </a:buClr>
              <a:buSzPts val="1600"/>
              <a:buFont typeface="Arial Narrow"/>
              <a:buNone/>
            </a:pPr>
            <a:r>
              <a:rPr b="1" i="1" lang="en-US" sz="1600" u="sng" cap="small" strike="noStrike">
                <a:solidFill>
                  <a:srgbClr val="ED7D31"/>
                </a:solidFill>
                <a:latin typeface="Arial Narrow"/>
                <a:ea typeface="Arial Narrow"/>
                <a:cs typeface="Arial Narrow"/>
                <a:sym typeface="Arial Narrow"/>
              </a:rPr>
              <a:t>Overdosage.</a:t>
            </a:r>
            <a:r>
              <a:rPr b="0" i="1" lang="en-US" sz="1400" u="none" cap="small" strike="noStrike">
                <a:solidFill>
                  <a:srgbClr val="ED7D31"/>
                </a:solidFill>
                <a:latin typeface="Arial Narrow"/>
                <a:ea typeface="Arial Narrow"/>
                <a:cs typeface="Arial Narrow"/>
                <a:sym typeface="Arial Narrow"/>
              </a:rPr>
              <a:t>	</a:t>
            </a:r>
            <a:endParaRPr/>
          </a:p>
          <a:p>
            <a:pPr indent="-342900" lvl="0" marL="342900" marR="70485" rtl="0" algn="just">
              <a:lnSpc>
                <a:spcPct val="150000"/>
              </a:lnSpc>
              <a:spcBef>
                <a:spcPts val="0"/>
              </a:spcBef>
              <a:spcAft>
                <a:spcPts val="0"/>
              </a:spcAft>
              <a:buClr>
                <a:srgbClr val="000000"/>
              </a:buClr>
              <a:buSzPts val="1400"/>
              <a:buFont typeface="Calibri"/>
              <a:buChar char="•"/>
            </a:pPr>
            <a:r>
              <a:rPr b="0" i="1" lang="en-US" sz="1400" u="none" cap="none" strike="noStrike">
                <a:solidFill>
                  <a:srgbClr val="000000"/>
                </a:solidFill>
                <a:latin typeface="Arial Narrow"/>
                <a:ea typeface="Arial Narrow"/>
                <a:cs typeface="Arial Narrow"/>
                <a:sym typeface="Arial Narrow"/>
              </a:rPr>
              <a:t>There is no experience with overdosage with</a:t>
            </a:r>
            <a:r>
              <a:rPr b="1" i="0" lang="en-US" sz="1400" u="none" cap="none" strike="noStrike">
                <a:solidFill>
                  <a:srgbClr val="000000"/>
                </a:solidFill>
                <a:latin typeface="Arial"/>
                <a:ea typeface="Arial"/>
                <a:cs typeface="Arial"/>
                <a:sym typeface="Arial"/>
              </a:rPr>
              <a:t> Denosumab </a:t>
            </a:r>
            <a:r>
              <a:rPr b="0" i="1" lang="en-US" sz="1400" u="none" cap="none" strike="noStrike">
                <a:solidFill>
                  <a:srgbClr val="000000"/>
                </a:solidFill>
                <a:latin typeface="Arial Narrow"/>
                <a:ea typeface="Arial Narrow"/>
                <a:cs typeface="Arial Narrow"/>
                <a:sym typeface="Arial Narrow"/>
              </a:rPr>
              <a:t>.</a:t>
            </a:r>
            <a:endParaRPr b="1" i="1" sz="1400" u="none" cap="small" strike="noStrike">
              <a:solidFill>
                <a:srgbClr val="ED7D31"/>
              </a:solidFill>
              <a:latin typeface="Arial Narrow"/>
              <a:ea typeface="Arial Narrow"/>
              <a:cs typeface="Arial Narrow"/>
              <a:sym typeface="Arial Narrow"/>
            </a:endParaRPr>
          </a:p>
        </p:txBody>
      </p:sp>
      <p:sp>
        <p:nvSpPr>
          <p:cNvPr id="478" name="Google Shape;478;p35"/>
          <p:cNvSpPr/>
          <p:nvPr/>
        </p:nvSpPr>
        <p:spPr>
          <a:xfrm>
            <a:off x="0" y="0"/>
            <a:ext cx="12192000" cy="6858000"/>
          </a:xfrm>
          <a:prstGeom prst="frame">
            <a:avLst>
              <a:gd fmla="val 2449" name="adj1"/>
            </a:avLst>
          </a:prstGeom>
          <a:solidFill>
            <a:srgbClr val="2F5496"/>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chemeClr val="lt1"/>
              </a:buClr>
              <a:buSzPts val="1800"/>
              <a:buFont typeface="Garamond"/>
              <a:buNone/>
            </a:pPr>
            <a:r>
              <a:t/>
            </a:r>
            <a:endParaRPr b="0" i="0" sz="1800" u="none" cap="none" strike="noStrike">
              <a:solidFill>
                <a:srgbClr val="000000"/>
              </a:solidFill>
              <a:latin typeface="Garamond"/>
              <a:ea typeface="Garamond"/>
              <a:cs typeface="Garamond"/>
              <a:sym typeface="Garamond"/>
            </a:endParaRPr>
          </a:p>
        </p:txBody>
      </p:sp>
      <p:sp>
        <p:nvSpPr>
          <p:cNvPr id="479" name="Google Shape;479;p35"/>
          <p:cNvSpPr txBox="1"/>
          <p:nvPr/>
        </p:nvSpPr>
        <p:spPr>
          <a:xfrm>
            <a:off x="208642" y="1489823"/>
            <a:ext cx="5703374" cy="4622291"/>
          </a:xfrm>
          <a:prstGeom prst="rect">
            <a:avLst/>
          </a:prstGeom>
          <a:noFill/>
          <a:ln>
            <a:noFill/>
          </a:ln>
        </p:spPr>
        <p:txBody>
          <a:bodyPr anchorCtr="0" anchor="t" bIns="45700" lIns="91425" spcFirstLastPara="1" rIns="91425" wrap="square" tIns="45700">
            <a:spAutoFit/>
          </a:bodyPr>
          <a:lstStyle/>
          <a:p>
            <a:pPr indent="0" lvl="0" marL="63500" marR="70485" rtl="0" algn="just">
              <a:lnSpc>
                <a:spcPct val="150000"/>
              </a:lnSpc>
              <a:spcBef>
                <a:spcPts val="0"/>
              </a:spcBef>
              <a:spcAft>
                <a:spcPts val="0"/>
              </a:spcAft>
              <a:buClr>
                <a:srgbClr val="ED7D31"/>
              </a:buClr>
              <a:buSzPts val="1600"/>
              <a:buFont typeface="Arial Narrow"/>
              <a:buNone/>
            </a:pPr>
            <a:r>
              <a:rPr b="1" i="1" lang="en-US" sz="1600" u="sng" cap="small" strike="noStrike">
                <a:solidFill>
                  <a:srgbClr val="ED7D31"/>
                </a:solidFill>
                <a:latin typeface="Arial Narrow"/>
                <a:ea typeface="Arial Narrow"/>
                <a:cs typeface="Arial Narrow"/>
                <a:sym typeface="Arial Narrow"/>
              </a:rPr>
              <a:t>Warnings and precaution</a:t>
            </a:r>
            <a:endParaRPr/>
          </a:p>
          <a:p>
            <a:pPr indent="-342900" lvl="0" marL="342900" marR="70485" rtl="0" algn="just">
              <a:lnSpc>
                <a:spcPct val="150000"/>
              </a:lnSpc>
              <a:spcBef>
                <a:spcPts val="0"/>
              </a:spcBef>
              <a:spcAft>
                <a:spcPts val="0"/>
              </a:spcAft>
              <a:buClr>
                <a:srgbClr val="000000"/>
              </a:buClr>
              <a:buSzPts val="1400"/>
              <a:buFont typeface="Calibri"/>
              <a:buChar char="•"/>
            </a:pPr>
            <a:r>
              <a:rPr b="1" i="1" lang="en-US" sz="1400" u="none" cap="none" strike="noStrike">
                <a:solidFill>
                  <a:srgbClr val="000000"/>
                </a:solidFill>
                <a:latin typeface="Arial Narrow"/>
                <a:ea typeface="Arial Narrow"/>
                <a:cs typeface="Arial Narrow"/>
                <a:sym typeface="Arial Narrow"/>
              </a:rPr>
              <a:t>Hypocalcemia: </a:t>
            </a:r>
            <a:r>
              <a:rPr b="0" i="1" lang="en-US" sz="1400" u="none" cap="none" strike="noStrike">
                <a:solidFill>
                  <a:srgbClr val="000000"/>
                </a:solidFill>
                <a:latin typeface="Arial Narrow"/>
                <a:ea typeface="Arial Narrow"/>
                <a:cs typeface="Arial Narrow"/>
                <a:sym typeface="Arial Narrow"/>
              </a:rPr>
              <a:t>Must be corrected before initiating </a:t>
            </a:r>
            <a:r>
              <a:rPr b="1" i="1" lang="en-US" sz="1400" u="none" cap="none" strike="noStrike">
                <a:solidFill>
                  <a:srgbClr val="000000"/>
                </a:solidFill>
                <a:latin typeface="Arial Narrow"/>
                <a:ea typeface="Arial Narrow"/>
                <a:cs typeface="Arial Narrow"/>
                <a:sym typeface="Arial Narrow"/>
              </a:rPr>
              <a:t>Denosumab It </a:t>
            </a:r>
            <a:r>
              <a:rPr b="0" i="1" lang="en-US" sz="1400" u="none" cap="none" strike="noStrike">
                <a:solidFill>
                  <a:srgbClr val="000000"/>
                </a:solidFill>
                <a:latin typeface="Arial Narrow"/>
                <a:ea typeface="Arial Narrow"/>
                <a:cs typeface="Arial Narrow"/>
                <a:sym typeface="Arial Narrow"/>
              </a:rPr>
              <a:t>May worsen especially in patients with renal impairment. Adequately supplement patients with calcium and vitamin D </a:t>
            </a:r>
            <a:endParaRPr/>
          </a:p>
          <a:p>
            <a:pPr indent="-342900" lvl="0" marL="342900" marR="70485" rtl="0" algn="just">
              <a:lnSpc>
                <a:spcPct val="150000"/>
              </a:lnSpc>
              <a:spcBef>
                <a:spcPts val="0"/>
              </a:spcBef>
              <a:spcAft>
                <a:spcPts val="0"/>
              </a:spcAft>
              <a:buClr>
                <a:srgbClr val="000000"/>
              </a:buClr>
              <a:buSzPts val="1400"/>
              <a:buFont typeface="Calibri"/>
              <a:buChar char="•"/>
            </a:pPr>
            <a:r>
              <a:rPr b="1" i="1" lang="en-US" sz="1400" u="none" cap="none" strike="noStrike">
                <a:solidFill>
                  <a:srgbClr val="000000"/>
                </a:solidFill>
                <a:latin typeface="Arial Narrow"/>
                <a:ea typeface="Arial Narrow"/>
                <a:cs typeface="Arial Narrow"/>
                <a:sym typeface="Arial Narrow"/>
              </a:rPr>
              <a:t>Serious infections including skin infections: </a:t>
            </a:r>
            <a:r>
              <a:rPr b="0" i="1" lang="en-US" sz="1400" u="none" cap="none" strike="noStrike">
                <a:solidFill>
                  <a:srgbClr val="000000"/>
                </a:solidFill>
                <a:latin typeface="Arial Narrow"/>
                <a:ea typeface="Arial Narrow"/>
                <a:cs typeface="Arial Narrow"/>
                <a:sym typeface="Arial Narrow"/>
              </a:rPr>
              <a:t>Advise patients to seek prompt medical attention if they develop signs or symptoms of infection, including cellulitis </a:t>
            </a:r>
            <a:endParaRPr/>
          </a:p>
          <a:p>
            <a:pPr indent="-342900" lvl="0" marL="342900" marR="70485" rtl="0" algn="just">
              <a:lnSpc>
                <a:spcPct val="150000"/>
              </a:lnSpc>
              <a:spcBef>
                <a:spcPts val="0"/>
              </a:spcBef>
              <a:spcAft>
                <a:spcPts val="0"/>
              </a:spcAft>
              <a:buClr>
                <a:srgbClr val="000000"/>
              </a:buClr>
              <a:buSzPts val="1400"/>
              <a:buFont typeface="Calibri"/>
              <a:buChar char="•"/>
            </a:pPr>
            <a:r>
              <a:rPr b="1" i="1" lang="en-US" sz="1400" u="none" cap="none" strike="noStrike">
                <a:solidFill>
                  <a:srgbClr val="000000"/>
                </a:solidFill>
                <a:latin typeface="Arial Narrow"/>
                <a:ea typeface="Arial Narrow"/>
                <a:cs typeface="Arial Narrow"/>
                <a:sym typeface="Arial Narrow"/>
              </a:rPr>
              <a:t>Dermatologic reactions: </a:t>
            </a:r>
            <a:r>
              <a:rPr b="0" i="1" lang="en-US" sz="1400" u="none" cap="none" strike="noStrike">
                <a:solidFill>
                  <a:srgbClr val="000000"/>
                </a:solidFill>
                <a:latin typeface="Arial Narrow"/>
                <a:ea typeface="Arial Narrow"/>
                <a:cs typeface="Arial Narrow"/>
                <a:sym typeface="Arial Narrow"/>
              </a:rPr>
              <a:t>Dermatitis, rashes, and eczema have been reported. Consider discontinuing </a:t>
            </a:r>
            <a:r>
              <a:rPr b="1" i="1" lang="en-US" sz="1400" u="none" cap="none" strike="noStrike">
                <a:solidFill>
                  <a:srgbClr val="000000"/>
                </a:solidFill>
                <a:latin typeface="Arial Narrow"/>
                <a:ea typeface="Arial Narrow"/>
                <a:cs typeface="Arial Narrow"/>
                <a:sym typeface="Arial Narrow"/>
              </a:rPr>
              <a:t>Denosumab</a:t>
            </a:r>
            <a:r>
              <a:rPr b="0" i="1" lang="en-US" sz="1400" u="none" cap="none" strike="noStrike">
                <a:solidFill>
                  <a:srgbClr val="000000"/>
                </a:solidFill>
                <a:latin typeface="Arial Narrow"/>
                <a:ea typeface="Arial Narrow"/>
                <a:cs typeface="Arial Narrow"/>
                <a:sym typeface="Arial Narrow"/>
              </a:rPr>
              <a:t> if severe symptoms develop</a:t>
            </a:r>
            <a:endParaRPr/>
          </a:p>
          <a:p>
            <a:pPr indent="-342900" lvl="0" marL="342900" marR="70485" rtl="0" algn="just">
              <a:lnSpc>
                <a:spcPct val="150000"/>
              </a:lnSpc>
              <a:spcBef>
                <a:spcPts val="0"/>
              </a:spcBef>
              <a:spcAft>
                <a:spcPts val="0"/>
              </a:spcAft>
              <a:buClr>
                <a:srgbClr val="000000"/>
              </a:buClr>
              <a:buSzPts val="1400"/>
              <a:buFont typeface="Calibri"/>
              <a:buChar char="•"/>
            </a:pPr>
            <a:r>
              <a:rPr b="1" i="1" lang="en-US" sz="1400" u="none" cap="none" strike="noStrike">
                <a:solidFill>
                  <a:srgbClr val="000000"/>
                </a:solidFill>
                <a:latin typeface="Arial Narrow"/>
                <a:ea typeface="Arial Narrow"/>
                <a:cs typeface="Arial Narrow"/>
                <a:sym typeface="Arial Narrow"/>
              </a:rPr>
              <a:t>Osteonecrosis of the jaw: </a:t>
            </a:r>
            <a:r>
              <a:rPr b="0" i="1" lang="en-US" sz="1400" u="none" cap="none" strike="noStrike">
                <a:solidFill>
                  <a:srgbClr val="000000"/>
                </a:solidFill>
                <a:latin typeface="Arial Narrow"/>
                <a:ea typeface="Arial Narrow"/>
                <a:cs typeface="Arial Narrow"/>
                <a:sym typeface="Arial Narrow"/>
              </a:rPr>
              <a:t>Has been reported with Denosumab Monitor for symptoms </a:t>
            </a:r>
            <a:endParaRPr/>
          </a:p>
          <a:p>
            <a:pPr indent="-342900" lvl="0" marL="342900" marR="70485" rtl="0" algn="just">
              <a:lnSpc>
                <a:spcPct val="150000"/>
              </a:lnSpc>
              <a:spcBef>
                <a:spcPts val="0"/>
              </a:spcBef>
              <a:spcAft>
                <a:spcPts val="0"/>
              </a:spcAft>
              <a:buClr>
                <a:srgbClr val="000000"/>
              </a:buClr>
              <a:buSzPts val="1400"/>
              <a:buFont typeface="Calibri"/>
              <a:buChar char="•"/>
            </a:pPr>
            <a:r>
              <a:rPr b="1" i="1" lang="en-US" sz="1400" u="none" cap="none" strike="noStrike">
                <a:solidFill>
                  <a:srgbClr val="000000"/>
                </a:solidFill>
                <a:latin typeface="Arial Narrow"/>
                <a:ea typeface="Arial Narrow"/>
                <a:cs typeface="Arial Narrow"/>
                <a:sym typeface="Arial Narrow"/>
              </a:rPr>
              <a:t>Suppression of bone turnover: </a:t>
            </a:r>
            <a:r>
              <a:rPr b="0" i="1" lang="en-US" sz="1400" u="none" cap="none" strike="noStrike">
                <a:solidFill>
                  <a:srgbClr val="000000"/>
                </a:solidFill>
                <a:latin typeface="Arial Narrow"/>
                <a:ea typeface="Arial Narrow"/>
                <a:cs typeface="Arial Narrow"/>
                <a:sym typeface="Arial Narrow"/>
              </a:rPr>
              <a:t>Significant suppression has been demonstrated. Monitor for consequences of bone over suppression</a:t>
            </a:r>
            <a:endParaRPr/>
          </a:p>
          <a:p>
            <a:pPr indent="0" lvl="0" marL="0" marR="70485" rtl="0" algn="just">
              <a:lnSpc>
                <a:spcPct val="150000"/>
              </a:lnSpc>
              <a:spcBef>
                <a:spcPts val="0"/>
              </a:spcBef>
              <a:spcAft>
                <a:spcPts val="0"/>
              </a:spcAft>
              <a:buClr>
                <a:schemeClr val="dk1"/>
              </a:buClr>
              <a:buSzPts val="1400"/>
              <a:buFont typeface="Garamond"/>
              <a:buNone/>
            </a:pPr>
            <a:r>
              <a:t/>
            </a:r>
            <a:endParaRPr b="0" i="1" sz="1400" u="none" cap="none" strike="noStrike">
              <a:solidFill>
                <a:srgbClr val="000000"/>
              </a:solidFill>
              <a:latin typeface="Arial Narrow"/>
              <a:ea typeface="Arial Narrow"/>
              <a:cs typeface="Arial Narrow"/>
              <a:sym typeface="Arial Narrow"/>
            </a:endParaRPr>
          </a:p>
        </p:txBody>
      </p:sp>
      <p:pic>
        <p:nvPicPr>
          <p:cNvPr descr="Logo&#10;&#10;Description automatically generated" id="480" name="Google Shape;480;p35"/>
          <p:cNvPicPr preferRelativeResize="0"/>
          <p:nvPr/>
        </p:nvPicPr>
        <p:blipFill rotWithShape="1">
          <a:blip r:embed="rId3">
            <a:alphaModFix/>
          </a:blip>
          <a:srcRect b="0" l="0" r="0" t="0"/>
          <a:stretch/>
        </p:blipFill>
        <p:spPr>
          <a:xfrm>
            <a:off x="10049630" y="217500"/>
            <a:ext cx="1818557" cy="66590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4" name="Shape 484"/>
        <p:cNvGrpSpPr/>
        <p:nvPr/>
      </p:nvGrpSpPr>
      <p:grpSpPr>
        <a:xfrm>
          <a:off x="0" y="0"/>
          <a:ext cx="0" cy="0"/>
          <a:chOff x="0" y="0"/>
          <a:chExt cx="0" cy="0"/>
        </a:xfrm>
      </p:grpSpPr>
      <p:sp>
        <p:nvSpPr>
          <p:cNvPr id="485" name="Google Shape;485;p36"/>
          <p:cNvSpPr/>
          <p:nvPr/>
        </p:nvSpPr>
        <p:spPr>
          <a:xfrm>
            <a:off x="0" y="-3324"/>
            <a:ext cx="12192000" cy="686132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aramond"/>
              <a:buNone/>
            </a:pPr>
            <a:r>
              <a:t/>
            </a:r>
            <a:endParaRPr b="0" i="0" sz="1800" u="none" cap="none" strike="noStrike">
              <a:solidFill>
                <a:srgbClr val="FFFFFF"/>
              </a:solidFill>
              <a:latin typeface="Calibri"/>
              <a:ea typeface="Calibri"/>
              <a:cs typeface="Calibri"/>
              <a:sym typeface="Calibri"/>
            </a:endParaRPr>
          </a:p>
        </p:txBody>
      </p:sp>
      <p:sp>
        <p:nvSpPr>
          <p:cNvPr id="486" name="Google Shape;486;p36"/>
          <p:cNvSpPr/>
          <p:nvPr/>
        </p:nvSpPr>
        <p:spPr>
          <a:xfrm>
            <a:off x="795338" y="981075"/>
            <a:ext cx="10601325" cy="4552949"/>
          </a:xfrm>
          <a:prstGeom prst="rect">
            <a:avLst/>
          </a:prstGeom>
          <a:solidFill>
            <a:schemeClr val="lt1"/>
          </a:solidFill>
          <a:ln cap="sq" cmpd="thinThick" w="1270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aramond"/>
              <a:buNone/>
            </a:pPr>
            <a:r>
              <a:t/>
            </a:r>
            <a:endParaRPr b="0" i="0" sz="1800" u="none" cap="none" strike="noStrike">
              <a:solidFill>
                <a:srgbClr val="FFFFFF"/>
              </a:solidFill>
              <a:latin typeface="Calibri"/>
              <a:ea typeface="Calibri"/>
              <a:cs typeface="Calibri"/>
              <a:sym typeface="Calibri"/>
            </a:endParaRPr>
          </a:p>
        </p:txBody>
      </p:sp>
      <p:sp>
        <p:nvSpPr>
          <p:cNvPr id="487" name="Google Shape;487;p36"/>
          <p:cNvSpPr txBox="1"/>
          <p:nvPr>
            <p:ph type="ctrTitle"/>
          </p:nvPr>
        </p:nvSpPr>
        <p:spPr>
          <a:xfrm>
            <a:off x="1537097" y="1428750"/>
            <a:ext cx="9117807" cy="210502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Garamond"/>
              <a:buNone/>
            </a:pPr>
            <a:r>
              <a:rPr b="1" lang="en-US" sz="3600"/>
              <a:t>Antiresorptive Therapy </a:t>
            </a:r>
            <a:endParaRPr/>
          </a:p>
        </p:txBody>
      </p:sp>
      <p:sp>
        <p:nvSpPr>
          <p:cNvPr id="488" name="Google Shape;488;p36"/>
          <p:cNvSpPr txBox="1"/>
          <p:nvPr>
            <p:ph idx="1" type="subTitle"/>
          </p:nvPr>
        </p:nvSpPr>
        <p:spPr>
          <a:xfrm>
            <a:off x="1537097" y="3960557"/>
            <a:ext cx="9117807" cy="109721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Algorithm </a:t>
            </a:r>
            <a:endParaRPr/>
          </a:p>
        </p:txBody>
      </p:sp>
      <p:cxnSp>
        <p:nvCxnSpPr>
          <p:cNvPr id="489" name="Google Shape;489;p36"/>
          <p:cNvCxnSpPr/>
          <p:nvPr/>
        </p:nvCxnSpPr>
        <p:spPr>
          <a:xfrm>
            <a:off x="3352800" y="3771366"/>
            <a:ext cx="5486400" cy="0"/>
          </a:xfrm>
          <a:prstGeom prst="straightConnector1">
            <a:avLst/>
          </a:prstGeom>
          <a:noFill/>
          <a:ln cap="flat" cmpd="sng" w="22225">
            <a:solidFill>
              <a:srgbClr val="7F7F7F"/>
            </a:solidFill>
            <a:prstDash val="solid"/>
            <a:miter lim="800000"/>
            <a:headEnd len="sm" w="sm" type="none"/>
            <a:tailEnd len="sm" w="sm"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grpSp>
        <p:nvGrpSpPr>
          <p:cNvPr id="494" name="Google Shape;494;p37"/>
          <p:cNvGrpSpPr/>
          <p:nvPr/>
        </p:nvGrpSpPr>
        <p:grpSpPr>
          <a:xfrm>
            <a:off x="929898" y="463826"/>
            <a:ext cx="9996407" cy="6138451"/>
            <a:chOff x="929898" y="463826"/>
            <a:chExt cx="9996407" cy="6138451"/>
          </a:xfrm>
        </p:grpSpPr>
        <p:sp>
          <p:nvSpPr>
            <p:cNvPr id="495" name="Google Shape;495;p37"/>
            <p:cNvSpPr/>
            <p:nvPr/>
          </p:nvSpPr>
          <p:spPr>
            <a:xfrm>
              <a:off x="929898" y="463826"/>
              <a:ext cx="9996407" cy="464949"/>
            </a:xfrm>
            <a:prstGeom prst="roundRect">
              <a:avLst>
                <a:gd fmla="val 16667" name="adj"/>
              </a:avLst>
            </a:prstGeom>
            <a:solidFill>
              <a:srgbClr val="7030A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aramond"/>
                <a:buNone/>
              </a:pPr>
              <a:r>
                <a:rPr b="1" i="0" lang="en-US" sz="1800" u="none" cap="none" strike="noStrike">
                  <a:solidFill>
                    <a:schemeClr val="lt1"/>
                  </a:solidFill>
                  <a:latin typeface="Garamond"/>
                  <a:ea typeface="Garamond"/>
                  <a:cs typeface="Garamond"/>
                  <a:sym typeface="Garamond"/>
                </a:rPr>
                <a:t>CKD </a:t>
              </a:r>
              <a:endParaRPr/>
            </a:p>
          </p:txBody>
        </p:sp>
        <p:sp>
          <p:nvSpPr>
            <p:cNvPr id="496" name="Google Shape;496;p37"/>
            <p:cNvSpPr/>
            <p:nvPr/>
          </p:nvSpPr>
          <p:spPr>
            <a:xfrm>
              <a:off x="4333246" y="1247791"/>
              <a:ext cx="3896357" cy="479213"/>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Garamond"/>
                <a:buNone/>
              </a:pPr>
              <a:r>
                <a:rPr b="0" i="0" lang="en-US" sz="1800" u="none" cap="none" strike="noStrike">
                  <a:solidFill>
                    <a:srgbClr val="000000"/>
                  </a:solidFill>
                  <a:latin typeface="Garamond"/>
                  <a:ea typeface="Garamond"/>
                  <a:cs typeface="Garamond"/>
                  <a:sym typeface="Garamond"/>
                </a:rPr>
                <a:t>CKD stage 1–3 disease  </a:t>
              </a:r>
              <a:endParaRPr/>
            </a:p>
          </p:txBody>
        </p:sp>
        <p:sp>
          <p:nvSpPr>
            <p:cNvPr id="497" name="Google Shape;497;p37"/>
            <p:cNvSpPr/>
            <p:nvPr/>
          </p:nvSpPr>
          <p:spPr>
            <a:xfrm>
              <a:off x="3099661" y="2085776"/>
              <a:ext cx="2784305" cy="1107997"/>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Garamond"/>
                <a:buNone/>
              </a:pPr>
              <a:r>
                <a:rPr b="0" i="0" lang="en-US" sz="1800" u="none" cap="none" strike="noStrike">
                  <a:solidFill>
                    <a:srgbClr val="000000"/>
                  </a:solidFill>
                  <a:latin typeface="Garamond"/>
                  <a:ea typeface="Garamond"/>
                  <a:cs typeface="Garamond"/>
                  <a:sym typeface="Garamond"/>
                </a:rPr>
                <a:t>CKD G1–G2 with osteoporosis and/or high risk of fracture*</a:t>
              </a:r>
              <a:endParaRPr/>
            </a:p>
          </p:txBody>
        </p:sp>
        <p:sp>
          <p:nvSpPr>
            <p:cNvPr id="498" name="Google Shape;498;p37"/>
            <p:cNvSpPr/>
            <p:nvPr/>
          </p:nvSpPr>
          <p:spPr>
            <a:xfrm>
              <a:off x="6422032" y="2112526"/>
              <a:ext cx="2784301" cy="1107997"/>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Garamond"/>
                <a:buNone/>
              </a:pPr>
              <a:r>
                <a:rPr b="0" i="0" lang="en-US" sz="1800" u="none" cap="none" strike="noStrike">
                  <a:solidFill>
                    <a:srgbClr val="000000"/>
                  </a:solidFill>
                  <a:latin typeface="Garamond"/>
                  <a:ea typeface="Garamond"/>
                  <a:cs typeface="Garamond"/>
                  <a:sym typeface="Garamond"/>
                </a:rPr>
                <a:t>CKD G3a–G3b with PTH in the normal range and osteoporosis and/or high risk of fracture*</a:t>
              </a:r>
              <a:endParaRPr/>
            </a:p>
          </p:txBody>
        </p:sp>
        <p:sp>
          <p:nvSpPr>
            <p:cNvPr id="499" name="Google Shape;499;p37"/>
            <p:cNvSpPr/>
            <p:nvPr/>
          </p:nvSpPr>
          <p:spPr>
            <a:xfrm>
              <a:off x="3099660" y="3428307"/>
              <a:ext cx="6230319" cy="924865"/>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Garamond"/>
                <a:buNone/>
              </a:pPr>
              <a:r>
                <a:rPr b="0" i="0" lang="en-US" sz="1800" u="none" cap="none" strike="noStrike">
                  <a:solidFill>
                    <a:srgbClr val="000000"/>
                  </a:solidFill>
                  <a:latin typeface="Garamond"/>
                  <a:ea typeface="Garamond"/>
                  <a:cs typeface="Garamond"/>
                  <a:sym typeface="Garamond"/>
                </a:rPr>
                <a:t>As defined by the World Health Organization (WHO), osteoporosis is present when BMD is 2.5 SD or more below the average value (a T-score of &lt;−2.5 SD).</a:t>
              </a:r>
              <a:endParaRPr/>
            </a:p>
          </p:txBody>
        </p:sp>
        <p:sp>
          <p:nvSpPr>
            <p:cNvPr id="500" name="Google Shape;500;p37"/>
            <p:cNvSpPr/>
            <p:nvPr/>
          </p:nvSpPr>
          <p:spPr>
            <a:xfrm>
              <a:off x="5115342" y="4500349"/>
              <a:ext cx="4214637" cy="707755"/>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000000"/>
                  </a:solidFill>
                  <a:latin typeface="Garamond"/>
                  <a:ea typeface="Garamond"/>
                  <a:cs typeface="Garamond"/>
                  <a:sym typeface="Garamond"/>
                </a:rPr>
                <a:t>Baseline serum calcium, phosphate, PTH, alkaline phosphatase (ALP), and 25 hydroxyvitamin D (25-OHD)</a:t>
              </a:r>
              <a:endParaRPr b="0" i="0" sz="1800" u="none" cap="none" strike="noStrike">
                <a:solidFill>
                  <a:srgbClr val="4472C4"/>
                </a:solidFill>
                <a:latin typeface="Garamond"/>
                <a:ea typeface="Garamond"/>
                <a:cs typeface="Garamond"/>
                <a:sym typeface="Garamond"/>
              </a:endParaRPr>
            </a:p>
          </p:txBody>
        </p:sp>
        <p:cxnSp>
          <p:nvCxnSpPr>
            <p:cNvPr id="501" name="Google Shape;501;p37"/>
            <p:cNvCxnSpPr/>
            <p:nvPr/>
          </p:nvCxnSpPr>
          <p:spPr>
            <a:xfrm>
              <a:off x="5234612" y="1746880"/>
              <a:ext cx="0" cy="338896"/>
            </a:xfrm>
            <a:prstGeom prst="straightConnector1">
              <a:avLst/>
            </a:prstGeom>
            <a:noFill/>
            <a:ln cap="flat" cmpd="sng" w="38100">
              <a:solidFill>
                <a:schemeClr val="dk1"/>
              </a:solidFill>
              <a:prstDash val="solid"/>
              <a:miter lim="800000"/>
              <a:headEnd len="sm" w="sm" type="none"/>
              <a:tailEnd len="sm" w="sm" type="none"/>
            </a:ln>
          </p:spPr>
        </p:cxnSp>
        <p:cxnSp>
          <p:nvCxnSpPr>
            <p:cNvPr id="502" name="Google Shape;502;p37"/>
            <p:cNvCxnSpPr/>
            <p:nvPr/>
          </p:nvCxnSpPr>
          <p:spPr>
            <a:xfrm>
              <a:off x="7189308" y="1740255"/>
              <a:ext cx="0" cy="338896"/>
            </a:xfrm>
            <a:prstGeom prst="straightConnector1">
              <a:avLst/>
            </a:prstGeom>
            <a:noFill/>
            <a:ln cap="flat" cmpd="sng" w="38100">
              <a:solidFill>
                <a:schemeClr val="dk1"/>
              </a:solidFill>
              <a:prstDash val="solid"/>
              <a:miter lim="800000"/>
              <a:headEnd len="sm" w="sm" type="none"/>
              <a:tailEnd len="sm" w="sm" type="none"/>
            </a:ln>
          </p:spPr>
        </p:cxnSp>
        <p:sp>
          <p:nvSpPr>
            <p:cNvPr id="503" name="Google Shape;503;p37"/>
            <p:cNvSpPr txBox="1"/>
            <p:nvPr/>
          </p:nvSpPr>
          <p:spPr>
            <a:xfrm>
              <a:off x="3949150" y="4669560"/>
              <a:ext cx="1166192" cy="369332"/>
            </a:xfrm>
            <a:prstGeom prst="rect">
              <a:avLst/>
            </a:prstGeom>
            <a:solidFill>
              <a:srgbClr val="222A35"/>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Garamond"/>
                  <a:ea typeface="Garamond"/>
                  <a:cs typeface="Garamond"/>
                  <a:sym typeface="Garamond"/>
                </a:rPr>
                <a:t>Normal </a:t>
              </a:r>
              <a:endParaRPr sz="1800">
                <a:solidFill>
                  <a:schemeClr val="lt1"/>
                </a:solidFill>
                <a:latin typeface="Garamond"/>
                <a:ea typeface="Garamond"/>
                <a:cs typeface="Garamond"/>
                <a:sym typeface="Garamond"/>
              </a:endParaRPr>
            </a:p>
          </p:txBody>
        </p:sp>
        <p:sp>
          <p:nvSpPr>
            <p:cNvPr id="504" name="Google Shape;504;p37"/>
            <p:cNvSpPr/>
            <p:nvPr/>
          </p:nvSpPr>
          <p:spPr>
            <a:xfrm>
              <a:off x="3471620" y="5487800"/>
              <a:ext cx="5858359" cy="1114477"/>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Antiresorptive medications as per usual osteoporosis guidelines</a:t>
              </a:r>
              <a:endParaRPr/>
            </a:p>
          </p:txBody>
        </p:sp>
      </p:grpSp>
      <p:sp>
        <p:nvSpPr>
          <p:cNvPr id="505" name="Google Shape;505;p37"/>
          <p:cNvSpPr/>
          <p:nvPr/>
        </p:nvSpPr>
        <p:spPr>
          <a:xfrm>
            <a:off x="0" y="6626"/>
            <a:ext cx="12192000" cy="6851374"/>
          </a:xfrm>
          <a:prstGeom prst="frame">
            <a:avLst>
              <a:gd fmla="val 1868" name="adj1"/>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aramond"/>
              <a:ea typeface="Garamond"/>
              <a:cs typeface="Garamond"/>
              <a:sym typeface="Garamon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8"/>
          <p:cNvSpPr/>
          <p:nvPr/>
        </p:nvSpPr>
        <p:spPr>
          <a:xfrm>
            <a:off x="619932" y="463826"/>
            <a:ext cx="11019295" cy="464949"/>
          </a:xfrm>
          <a:prstGeom prst="roundRect">
            <a:avLst>
              <a:gd fmla="val 16667"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Garamond"/>
              <a:buNone/>
            </a:pPr>
            <a:r>
              <a:rPr b="1" i="0" lang="en-US" sz="3200" u="none" cap="none" strike="noStrike">
                <a:solidFill>
                  <a:schemeClr val="lt1"/>
                </a:solidFill>
                <a:latin typeface="Garamond"/>
                <a:ea typeface="Garamond"/>
                <a:cs typeface="Garamond"/>
                <a:sym typeface="Garamond"/>
              </a:rPr>
              <a:t>CKD </a:t>
            </a:r>
            <a:endParaRPr/>
          </a:p>
        </p:txBody>
      </p:sp>
      <p:grpSp>
        <p:nvGrpSpPr>
          <p:cNvPr id="511" name="Google Shape;511;p38"/>
          <p:cNvGrpSpPr/>
          <p:nvPr/>
        </p:nvGrpSpPr>
        <p:grpSpPr>
          <a:xfrm>
            <a:off x="1449801" y="1371889"/>
            <a:ext cx="8996057" cy="5022285"/>
            <a:chOff x="2813651" y="1208034"/>
            <a:chExt cx="8996057" cy="5022285"/>
          </a:xfrm>
        </p:grpSpPr>
        <p:sp>
          <p:nvSpPr>
            <p:cNvPr id="512" name="Google Shape;512;p38"/>
            <p:cNvSpPr/>
            <p:nvPr/>
          </p:nvSpPr>
          <p:spPr>
            <a:xfrm>
              <a:off x="4522478" y="1208034"/>
              <a:ext cx="6434824" cy="479214"/>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Garamond"/>
                <a:buNone/>
              </a:pPr>
              <a:r>
                <a:rPr b="1" i="0" lang="en-US" sz="2400" u="none" cap="none" strike="noStrike">
                  <a:solidFill>
                    <a:srgbClr val="000000"/>
                  </a:solidFill>
                  <a:latin typeface="Garamond"/>
                  <a:ea typeface="Garamond"/>
                  <a:cs typeface="Garamond"/>
                  <a:sym typeface="Garamond"/>
                </a:rPr>
                <a:t>CKD stage 4-5 disease </a:t>
              </a:r>
              <a:endParaRPr/>
            </a:p>
          </p:txBody>
        </p:sp>
        <p:sp>
          <p:nvSpPr>
            <p:cNvPr id="513" name="Google Shape;513;p38"/>
            <p:cNvSpPr/>
            <p:nvPr/>
          </p:nvSpPr>
          <p:spPr>
            <a:xfrm>
              <a:off x="3134041" y="1945886"/>
              <a:ext cx="8669037" cy="479214"/>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rgbClr val="000000"/>
                  </a:solidFill>
                  <a:latin typeface="Garamond"/>
                  <a:ea typeface="Garamond"/>
                  <a:cs typeface="Garamond"/>
                  <a:sym typeface="Garamond"/>
                </a:rPr>
                <a:t>High </a:t>
              </a:r>
              <a:r>
                <a:rPr lang="en-US" sz="1800">
                  <a:solidFill>
                    <a:srgbClr val="000000"/>
                  </a:solidFill>
                  <a:latin typeface="Garamond"/>
                  <a:ea typeface="Garamond"/>
                  <a:cs typeface="Garamond"/>
                  <a:sym typeface="Garamond"/>
                </a:rPr>
                <a:t>Country-specific FRAX fracture possibility</a:t>
              </a:r>
              <a:endParaRPr/>
            </a:p>
          </p:txBody>
        </p:sp>
        <p:sp>
          <p:nvSpPr>
            <p:cNvPr id="514" name="Google Shape;514;p38"/>
            <p:cNvSpPr/>
            <p:nvPr/>
          </p:nvSpPr>
          <p:spPr>
            <a:xfrm>
              <a:off x="3140668" y="2562114"/>
              <a:ext cx="8669037" cy="479214"/>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Garamond"/>
                  <a:ea typeface="Garamond"/>
                  <a:cs typeface="Garamond"/>
                  <a:sym typeface="Garamond"/>
                </a:rPr>
                <a:t>Postmenopausal , Age &gt; 50 years</a:t>
              </a:r>
              <a:endParaRPr/>
            </a:p>
          </p:txBody>
        </p:sp>
        <p:sp>
          <p:nvSpPr>
            <p:cNvPr id="515" name="Google Shape;515;p38"/>
            <p:cNvSpPr/>
            <p:nvPr/>
          </p:nvSpPr>
          <p:spPr>
            <a:xfrm>
              <a:off x="3134041" y="3193773"/>
              <a:ext cx="8675664" cy="479214"/>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Garamond"/>
                  <a:ea typeface="Garamond"/>
                  <a:cs typeface="Garamond"/>
                  <a:sym typeface="Garamond"/>
                </a:rPr>
                <a:t>DXA-based BMD at spine or hip: T ≤ –2.5 </a:t>
              </a:r>
              <a:endParaRPr/>
            </a:p>
          </p:txBody>
        </p:sp>
        <p:sp>
          <p:nvSpPr>
            <p:cNvPr id="516" name="Google Shape;516;p38"/>
            <p:cNvSpPr/>
            <p:nvPr/>
          </p:nvSpPr>
          <p:spPr>
            <a:xfrm>
              <a:off x="3134044" y="3827698"/>
              <a:ext cx="8675664" cy="479214"/>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Garamond"/>
                  <a:ea typeface="Garamond"/>
                  <a:cs typeface="Garamond"/>
                  <a:sym typeface="Garamond"/>
                </a:rPr>
                <a:t>Lateral imaging of spine Vertebral fracture assessment </a:t>
              </a:r>
              <a:endParaRPr/>
            </a:p>
          </p:txBody>
        </p:sp>
        <p:sp>
          <p:nvSpPr>
            <p:cNvPr id="517" name="Google Shape;517;p38"/>
            <p:cNvSpPr/>
            <p:nvPr/>
          </p:nvSpPr>
          <p:spPr>
            <a:xfrm>
              <a:off x="3134040" y="4526299"/>
              <a:ext cx="8675668" cy="479214"/>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Garamond"/>
                  <a:ea typeface="Garamond"/>
                  <a:cs typeface="Garamond"/>
                  <a:sym typeface="Garamond"/>
                </a:rPr>
                <a:t>Fragility fractures (spine, hip, proximal humerus, pelvis or multiple)</a:t>
              </a:r>
              <a:endParaRPr/>
            </a:p>
          </p:txBody>
        </p:sp>
        <p:sp>
          <p:nvSpPr>
            <p:cNvPr id="518" name="Google Shape;518;p38"/>
            <p:cNvSpPr/>
            <p:nvPr/>
          </p:nvSpPr>
          <p:spPr>
            <a:xfrm>
              <a:off x="3134039" y="5237646"/>
              <a:ext cx="8675669" cy="992673"/>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1800">
                  <a:solidFill>
                    <a:srgbClr val="000000"/>
                  </a:solidFill>
                  <a:latin typeface="Garamond"/>
                  <a:ea typeface="Garamond"/>
                  <a:cs typeface="Garamond"/>
                  <a:sym typeface="Garamond"/>
                </a:rPr>
                <a:t>Bone biopsy - </a:t>
              </a:r>
              <a:r>
                <a:rPr lang="en-US" sz="1800">
                  <a:solidFill>
                    <a:srgbClr val="000000"/>
                  </a:solidFill>
                  <a:latin typeface="Garamond"/>
                  <a:ea typeface="Garamond"/>
                  <a:cs typeface="Garamond"/>
                  <a:sym typeface="Garamond"/>
                </a:rPr>
                <a:t>Suggested particularly in those with CKD stage 3a–5D  2017 update to the </a:t>
              </a:r>
              <a:r>
                <a:rPr b="1" lang="en-US" sz="1800">
                  <a:solidFill>
                    <a:srgbClr val="000000"/>
                  </a:solidFill>
                  <a:latin typeface="Garamond"/>
                  <a:ea typeface="Garamond"/>
                  <a:cs typeface="Garamond"/>
                  <a:sym typeface="Garamond"/>
                </a:rPr>
                <a:t>KDIGO guidelines emphasize </a:t>
              </a:r>
              <a:r>
                <a:rPr lang="en-US" sz="1800">
                  <a:solidFill>
                    <a:srgbClr val="000000"/>
                  </a:solidFill>
                  <a:latin typeface="Garamond"/>
                  <a:ea typeface="Garamond"/>
                  <a:cs typeface="Garamond"/>
                  <a:sym typeface="Garamond"/>
                </a:rPr>
                <a:t>that antiresorptive therapy should not be withheld for bone biopsy </a:t>
              </a:r>
              <a:endParaRPr/>
            </a:p>
          </p:txBody>
        </p:sp>
        <p:sp>
          <p:nvSpPr>
            <p:cNvPr id="519" name="Google Shape;519;p38"/>
            <p:cNvSpPr/>
            <p:nvPr/>
          </p:nvSpPr>
          <p:spPr>
            <a:xfrm>
              <a:off x="2813651" y="2110636"/>
              <a:ext cx="173615" cy="157832"/>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Garamond"/>
                <a:ea typeface="Garamond"/>
                <a:cs typeface="Garamond"/>
                <a:sym typeface="Garamond"/>
              </a:endParaRPr>
            </a:p>
          </p:txBody>
        </p:sp>
        <p:sp>
          <p:nvSpPr>
            <p:cNvPr id="520" name="Google Shape;520;p38"/>
            <p:cNvSpPr/>
            <p:nvPr/>
          </p:nvSpPr>
          <p:spPr>
            <a:xfrm>
              <a:off x="2813651" y="2726861"/>
              <a:ext cx="173615" cy="157832"/>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Garamond"/>
                <a:ea typeface="Garamond"/>
                <a:cs typeface="Garamond"/>
                <a:sym typeface="Garamond"/>
              </a:endParaRPr>
            </a:p>
          </p:txBody>
        </p:sp>
        <p:sp>
          <p:nvSpPr>
            <p:cNvPr id="521" name="Google Shape;521;p38"/>
            <p:cNvSpPr/>
            <p:nvPr/>
          </p:nvSpPr>
          <p:spPr>
            <a:xfrm>
              <a:off x="2813651" y="3396095"/>
              <a:ext cx="173615" cy="157832"/>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Garamond"/>
                <a:ea typeface="Garamond"/>
                <a:cs typeface="Garamond"/>
                <a:sym typeface="Garamond"/>
              </a:endParaRPr>
            </a:p>
          </p:txBody>
        </p:sp>
        <p:sp>
          <p:nvSpPr>
            <p:cNvPr id="522" name="Google Shape;522;p38"/>
            <p:cNvSpPr/>
            <p:nvPr/>
          </p:nvSpPr>
          <p:spPr>
            <a:xfrm>
              <a:off x="2813651" y="4012321"/>
              <a:ext cx="173615" cy="157832"/>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Garamond"/>
                <a:ea typeface="Garamond"/>
                <a:cs typeface="Garamond"/>
                <a:sym typeface="Garamond"/>
              </a:endParaRPr>
            </a:p>
          </p:txBody>
        </p:sp>
        <p:sp>
          <p:nvSpPr>
            <p:cNvPr id="523" name="Google Shape;523;p38"/>
            <p:cNvSpPr/>
            <p:nvPr/>
          </p:nvSpPr>
          <p:spPr>
            <a:xfrm>
              <a:off x="2813651" y="4694811"/>
              <a:ext cx="173615" cy="157832"/>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Garamond"/>
                <a:ea typeface="Garamond"/>
                <a:cs typeface="Garamond"/>
                <a:sym typeface="Garamond"/>
              </a:endParaRPr>
            </a:p>
          </p:txBody>
        </p:sp>
        <p:sp>
          <p:nvSpPr>
            <p:cNvPr id="524" name="Google Shape;524;p38"/>
            <p:cNvSpPr/>
            <p:nvPr/>
          </p:nvSpPr>
          <p:spPr>
            <a:xfrm>
              <a:off x="2813651" y="5788116"/>
              <a:ext cx="173615" cy="157832"/>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Garamond"/>
                <a:ea typeface="Garamond"/>
                <a:cs typeface="Garamond"/>
                <a:sym typeface="Garamond"/>
              </a:endParaRPr>
            </a:p>
          </p:txBody>
        </p:sp>
      </p:grpSp>
      <p:sp>
        <p:nvSpPr>
          <p:cNvPr id="525" name="Google Shape;525;p38"/>
          <p:cNvSpPr/>
          <p:nvPr/>
        </p:nvSpPr>
        <p:spPr>
          <a:xfrm>
            <a:off x="0" y="6626"/>
            <a:ext cx="12192000" cy="6851374"/>
          </a:xfrm>
          <a:prstGeom prst="frame">
            <a:avLst>
              <a:gd fmla="val 1868" name="adj1"/>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aramond"/>
              <a:ea typeface="Garamond"/>
              <a:cs typeface="Garamond"/>
              <a:sym typeface="Garamon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grpSp>
        <p:nvGrpSpPr>
          <p:cNvPr id="530" name="Google Shape;530;p39"/>
          <p:cNvGrpSpPr/>
          <p:nvPr/>
        </p:nvGrpSpPr>
        <p:grpSpPr>
          <a:xfrm>
            <a:off x="449451" y="463826"/>
            <a:ext cx="11090783" cy="5917471"/>
            <a:chOff x="449451" y="463826"/>
            <a:chExt cx="11090783" cy="5917471"/>
          </a:xfrm>
        </p:grpSpPr>
        <p:sp>
          <p:nvSpPr>
            <p:cNvPr id="531" name="Google Shape;531;p39"/>
            <p:cNvSpPr/>
            <p:nvPr/>
          </p:nvSpPr>
          <p:spPr>
            <a:xfrm>
              <a:off x="449451" y="463826"/>
              <a:ext cx="11090783" cy="464949"/>
            </a:xfrm>
            <a:prstGeom prst="roundRect">
              <a:avLst>
                <a:gd fmla="val 16667" name="adj"/>
              </a:avLst>
            </a:prstGeom>
            <a:solidFill>
              <a:srgbClr val="7030A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600"/>
                <a:buFont typeface="Garamond"/>
                <a:buNone/>
              </a:pPr>
              <a:r>
                <a:rPr b="0" i="0" lang="en-US" sz="3600" u="none" cap="none" strike="noStrike">
                  <a:solidFill>
                    <a:schemeClr val="lt1"/>
                  </a:solidFill>
                  <a:latin typeface="Garamond"/>
                  <a:ea typeface="Garamond"/>
                  <a:cs typeface="Garamond"/>
                  <a:sym typeface="Garamond"/>
                </a:rPr>
                <a:t>CKD </a:t>
              </a:r>
              <a:endParaRPr/>
            </a:p>
          </p:txBody>
        </p:sp>
        <p:sp>
          <p:nvSpPr>
            <p:cNvPr id="532" name="Google Shape;532;p39"/>
            <p:cNvSpPr/>
            <p:nvPr/>
          </p:nvSpPr>
          <p:spPr>
            <a:xfrm>
              <a:off x="449451" y="1536846"/>
              <a:ext cx="11090783" cy="483732"/>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Garamond"/>
                <a:buNone/>
              </a:pPr>
              <a:r>
                <a:rPr b="1" i="0" lang="en-US" sz="2400" u="none" cap="none" strike="noStrike">
                  <a:solidFill>
                    <a:srgbClr val="000000"/>
                  </a:solidFill>
                  <a:latin typeface="Garamond"/>
                  <a:ea typeface="Garamond"/>
                  <a:cs typeface="Garamond"/>
                  <a:sym typeface="Garamond"/>
                </a:rPr>
                <a:t>KDIGO </a:t>
              </a:r>
              <a:r>
                <a:rPr b="0" i="0" lang="en-US" sz="1600" u="none" cap="none" strike="noStrike">
                  <a:solidFill>
                    <a:srgbClr val="000000"/>
                  </a:solidFill>
                  <a:latin typeface="Garamond"/>
                  <a:ea typeface="Garamond"/>
                  <a:cs typeface="Garamond"/>
                  <a:sym typeface="Garamond"/>
                </a:rPr>
                <a:t>suggests, that if baseline  serum calcium, phosphate, PTH, and 25-OHD are abnormal,  the following might be considered</a:t>
              </a:r>
              <a:endParaRPr/>
            </a:p>
          </p:txBody>
        </p:sp>
        <p:sp>
          <p:nvSpPr>
            <p:cNvPr id="533" name="Google Shape;533;p39"/>
            <p:cNvSpPr/>
            <p:nvPr/>
          </p:nvSpPr>
          <p:spPr>
            <a:xfrm>
              <a:off x="449451" y="2352838"/>
              <a:ext cx="2335975" cy="1958988"/>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Garamond"/>
                <a:buNone/>
              </a:pPr>
              <a:r>
                <a:rPr b="1" i="0" lang="en-US" sz="2400" u="none" cap="none" strike="noStrike">
                  <a:solidFill>
                    <a:srgbClr val="000000"/>
                  </a:solidFill>
                  <a:latin typeface="Garamond"/>
                  <a:ea typeface="Garamond"/>
                  <a:cs typeface="Garamond"/>
                  <a:sym typeface="Garamond"/>
                </a:rPr>
                <a:t>CKD–MBD</a:t>
              </a:r>
              <a:r>
                <a:rPr b="0" i="0" lang="en-US" sz="1800" u="none" cap="none" strike="noStrike">
                  <a:solidFill>
                    <a:srgbClr val="000000"/>
                  </a:solidFill>
                  <a:latin typeface="Garamond"/>
                  <a:ea typeface="Garamond"/>
                  <a:cs typeface="Garamond"/>
                  <a:sym typeface="Garamond"/>
                </a:rPr>
                <a:t> and metabolic control</a:t>
              </a:r>
              <a:endParaRPr b="0" i="0" sz="1800" u="none" cap="none" strike="noStrike">
                <a:solidFill>
                  <a:srgbClr val="000000"/>
                </a:solidFill>
                <a:latin typeface="Garamond"/>
                <a:ea typeface="Garamond"/>
                <a:cs typeface="Garamond"/>
                <a:sym typeface="Garamond"/>
              </a:endParaRPr>
            </a:p>
          </p:txBody>
        </p:sp>
        <p:sp>
          <p:nvSpPr>
            <p:cNvPr id="534" name="Google Shape;534;p39"/>
            <p:cNvSpPr/>
            <p:nvPr/>
          </p:nvSpPr>
          <p:spPr>
            <a:xfrm>
              <a:off x="2948700" y="2359720"/>
              <a:ext cx="3827010" cy="919950"/>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Garamond"/>
                <a:buNone/>
              </a:pPr>
              <a:r>
                <a:rPr b="1" i="0" lang="en-US" sz="1600" u="none" cap="none" strike="noStrike">
                  <a:solidFill>
                    <a:srgbClr val="000000"/>
                  </a:solidFill>
                  <a:latin typeface="Garamond"/>
                  <a:ea typeface="Garamond"/>
                  <a:cs typeface="Garamond"/>
                  <a:sym typeface="Garamond"/>
                </a:rPr>
                <a:t>HYPERPHOSPHATEMIA </a:t>
              </a:r>
              <a:endParaRPr b="1" i="0" sz="1200" u="none" cap="none" strike="noStrike">
                <a:solidFill>
                  <a:srgbClr val="000000"/>
                </a:solidFill>
                <a:latin typeface="Garamond"/>
                <a:ea typeface="Garamond"/>
                <a:cs typeface="Garamond"/>
                <a:sym typeface="Garamond"/>
              </a:endParaRPr>
            </a:p>
            <a:p>
              <a:pPr indent="-171450" lvl="0" marL="171450" marR="0" rtl="0" algn="just">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Garamond"/>
                  <a:ea typeface="Garamond"/>
                  <a:cs typeface="Garamond"/>
                  <a:sym typeface="Garamond"/>
                </a:rPr>
                <a:t>Reduce dietary phosphate</a:t>
              </a:r>
              <a:endParaRPr/>
            </a:p>
            <a:p>
              <a:pPr indent="-171450" lvl="0" marL="171450" marR="0" rtl="0" algn="just">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Garamond"/>
                  <a:ea typeface="Garamond"/>
                  <a:cs typeface="Garamond"/>
                  <a:sym typeface="Garamond"/>
                </a:rPr>
                <a:t>If resistant, phosphate binders can be considered</a:t>
              </a:r>
              <a:endParaRPr/>
            </a:p>
            <a:p>
              <a:pPr indent="-171450" lvl="0" marL="171450" marR="0" rtl="0" algn="just">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Garamond"/>
                  <a:ea typeface="Garamond"/>
                  <a:cs typeface="Garamond"/>
                  <a:sym typeface="Garamond"/>
                </a:rPr>
                <a:t>In CKD stage 5, dialytic removal of phosphate can be used</a:t>
              </a:r>
              <a:endParaRPr/>
            </a:p>
          </p:txBody>
        </p:sp>
        <p:sp>
          <p:nvSpPr>
            <p:cNvPr id="535" name="Google Shape;535;p39"/>
            <p:cNvSpPr/>
            <p:nvPr/>
          </p:nvSpPr>
          <p:spPr>
            <a:xfrm>
              <a:off x="6887281" y="2359720"/>
              <a:ext cx="4652953" cy="919950"/>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Garamond"/>
                <a:buNone/>
              </a:pPr>
              <a:r>
                <a:rPr b="1" i="0" lang="en-US" sz="1800" u="none" cap="none" strike="noStrike">
                  <a:solidFill>
                    <a:srgbClr val="000000"/>
                  </a:solidFill>
                  <a:latin typeface="Garamond"/>
                  <a:ea typeface="Garamond"/>
                  <a:cs typeface="Garamond"/>
                  <a:sym typeface="Garamond"/>
                </a:rPr>
                <a:t>HYPOCALCEMIA</a:t>
              </a:r>
              <a:r>
                <a:rPr b="1" i="0" lang="en-US" sz="1050" u="none" cap="none" strike="noStrike">
                  <a:solidFill>
                    <a:srgbClr val="000000"/>
                  </a:solidFill>
                  <a:latin typeface="Garamond"/>
                  <a:ea typeface="Garamond"/>
                  <a:cs typeface="Garamond"/>
                  <a:sym typeface="Garamond"/>
                </a:rPr>
                <a:t> </a:t>
              </a:r>
              <a:endParaRPr/>
            </a:p>
            <a:p>
              <a:pPr indent="-171450" lvl="0" marL="171450" marR="0" rtl="0" algn="just">
                <a:lnSpc>
                  <a:spcPct val="100000"/>
                </a:lnSpc>
                <a:spcBef>
                  <a:spcPts val="0"/>
                </a:spcBef>
                <a:spcAft>
                  <a:spcPts val="0"/>
                </a:spcAft>
                <a:buClr>
                  <a:srgbClr val="000000"/>
                </a:buClr>
                <a:buSzPts val="1050"/>
                <a:buFont typeface="Arial"/>
                <a:buChar char="•"/>
              </a:pPr>
              <a:r>
                <a:rPr b="0" i="0" lang="en-US" sz="1050" u="none" cap="none" strike="noStrike">
                  <a:solidFill>
                    <a:srgbClr val="000000"/>
                  </a:solidFill>
                  <a:latin typeface="Garamond"/>
                  <a:ea typeface="Garamond"/>
                  <a:cs typeface="Garamond"/>
                  <a:sym typeface="Garamond"/>
                </a:rPr>
                <a:t>Serum calcium should be maintained within the reference range, </a:t>
              </a:r>
              <a:endParaRPr/>
            </a:p>
          </p:txBody>
        </p:sp>
        <p:sp>
          <p:nvSpPr>
            <p:cNvPr id="536" name="Google Shape;536;p39"/>
            <p:cNvSpPr/>
            <p:nvPr/>
          </p:nvSpPr>
          <p:spPr>
            <a:xfrm>
              <a:off x="3000403" y="3370599"/>
              <a:ext cx="3723604" cy="919950"/>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Garamond"/>
                  <a:ea typeface="Garamond"/>
                  <a:cs typeface="Garamond"/>
                  <a:sym typeface="Garamond"/>
                </a:rPr>
                <a:t>VITAMIN D</a:t>
              </a:r>
              <a:endParaRPr/>
            </a:p>
          </p:txBody>
        </p:sp>
        <p:sp>
          <p:nvSpPr>
            <p:cNvPr id="537" name="Google Shape;537;p39"/>
            <p:cNvSpPr/>
            <p:nvPr/>
          </p:nvSpPr>
          <p:spPr>
            <a:xfrm>
              <a:off x="6887281" y="3370599"/>
              <a:ext cx="4652953" cy="941227"/>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b="1" sz="1800">
                <a:solidFill>
                  <a:srgbClr val="000000"/>
                </a:solidFill>
                <a:latin typeface="Garamond"/>
                <a:ea typeface="Garamond"/>
                <a:cs typeface="Garamond"/>
                <a:sym typeface="Garamond"/>
              </a:endParaRPr>
            </a:p>
            <a:p>
              <a:pPr indent="0" lvl="0" marL="0" marR="0" rtl="0" algn="just">
                <a:spcBef>
                  <a:spcPts val="0"/>
                </a:spcBef>
                <a:spcAft>
                  <a:spcPts val="0"/>
                </a:spcAft>
                <a:buNone/>
              </a:pPr>
              <a:r>
                <a:rPr b="1" lang="en-US" sz="1800">
                  <a:solidFill>
                    <a:srgbClr val="000000"/>
                  </a:solidFill>
                  <a:latin typeface="Garamond"/>
                  <a:ea typeface="Garamond"/>
                  <a:cs typeface="Garamond"/>
                  <a:sym typeface="Garamond"/>
                </a:rPr>
                <a:t>HYPERPARATHYROIDISM</a:t>
              </a:r>
              <a:endParaRPr b="1" sz="1050">
                <a:solidFill>
                  <a:srgbClr val="000000"/>
                </a:solidFill>
                <a:latin typeface="Garamond"/>
                <a:ea typeface="Garamond"/>
                <a:cs typeface="Garamond"/>
                <a:sym typeface="Garamond"/>
              </a:endParaRPr>
            </a:p>
            <a:p>
              <a:pPr indent="0" lvl="0" marL="0" marR="0" rtl="0" algn="just">
                <a:spcBef>
                  <a:spcPts val="0"/>
                </a:spcBef>
                <a:spcAft>
                  <a:spcPts val="0"/>
                </a:spcAft>
                <a:buNone/>
              </a:pPr>
              <a:r>
                <a:rPr lang="en-US" sz="1050">
                  <a:solidFill>
                    <a:srgbClr val="000000"/>
                  </a:solidFill>
                  <a:latin typeface="Garamond"/>
                  <a:ea typeface="Garamond"/>
                  <a:cs typeface="Garamond"/>
                  <a:sym typeface="Garamond"/>
                </a:rPr>
                <a:t>If PTH remains out of target despite correction of hypocaalcemia, hyperphosphatemia, and use of vitamin D analogs, calcimimetics followed by parathyroidectomy might be considered</a:t>
              </a:r>
              <a:endParaRPr/>
            </a:p>
            <a:p>
              <a:pPr indent="0" lvl="0" marL="0" marR="0" rtl="0" algn="just">
                <a:spcBef>
                  <a:spcPts val="0"/>
                </a:spcBef>
                <a:spcAft>
                  <a:spcPts val="0"/>
                </a:spcAft>
                <a:buNone/>
              </a:pPr>
              <a:r>
                <a:t/>
              </a:r>
              <a:endParaRPr b="1" sz="1050">
                <a:solidFill>
                  <a:srgbClr val="000000"/>
                </a:solidFill>
                <a:latin typeface="Garamond"/>
                <a:ea typeface="Garamond"/>
                <a:cs typeface="Garamond"/>
                <a:sym typeface="Garamond"/>
              </a:endParaRPr>
            </a:p>
          </p:txBody>
        </p:sp>
        <p:sp>
          <p:nvSpPr>
            <p:cNvPr id="538" name="Google Shape;538;p39"/>
            <p:cNvSpPr/>
            <p:nvPr/>
          </p:nvSpPr>
          <p:spPr>
            <a:xfrm>
              <a:off x="449451" y="4479434"/>
              <a:ext cx="11090783" cy="941227"/>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Garamond"/>
                  <a:ea typeface="Garamond"/>
                  <a:cs typeface="Garamond"/>
                  <a:sym typeface="Garamond"/>
                </a:rPr>
                <a:t>RULE OUT ADYNAMIC BONE DISEASE </a:t>
              </a:r>
              <a:endParaRPr/>
            </a:p>
            <a:p>
              <a:pPr indent="0" lvl="0" marL="0" marR="0" rtl="0" algn="ctr">
                <a:spcBef>
                  <a:spcPts val="0"/>
                </a:spcBef>
                <a:spcAft>
                  <a:spcPts val="0"/>
                </a:spcAft>
                <a:buNone/>
              </a:pPr>
              <a:r>
                <a:rPr lang="en-US" sz="1100">
                  <a:solidFill>
                    <a:srgbClr val="000000"/>
                  </a:solidFill>
                  <a:latin typeface="Garamond"/>
                  <a:ea typeface="Garamond"/>
                  <a:cs typeface="Garamond"/>
                  <a:sym typeface="Garamond"/>
                </a:rPr>
                <a:t>Hemodialysis (HD) patients (in whom adynamic bone disease is particularly prevalent), bs- ALP &lt; 20 μg/L (0.02 U/L) and PTH &lt; 200 ng/L (21 pmol/L) had 100% sensitivity, 100% specificity, 100% PPV, and 84% NPV for adynamic bone disease </a:t>
              </a:r>
              <a:endParaRPr/>
            </a:p>
            <a:p>
              <a:pPr indent="0" lvl="0" marL="0" marR="0" rtl="0" algn="ctr">
                <a:spcBef>
                  <a:spcPts val="0"/>
                </a:spcBef>
                <a:spcAft>
                  <a:spcPts val="0"/>
                </a:spcAft>
                <a:buNone/>
              </a:pPr>
              <a:r>
                <a:rPr lang="en-US" sz="1100">
                  <a:solidFill>
                    <a:srgbClr val="000000"/>
                  </a:solidFill>
                  <a:latin typeface="Garamond"/>
                  <a:ea typeface="Garamond"/>
                  <a:cs typeface="Garamond"/>
                  <a:sym typeface="Garamond"/>
                </a:rPr>
                <a:t>The use of antiresorptive medications in adynamic bone disease might worsen bone health </a:t>
              </a:r>
              <a:endParaRPr/>
            </a:p>
          </p:txBody>
        </p:sp>
        <p:sp>
          <p:nvSpPr>
            <p:cNvPr id="539" name="Google Shape;539;p39"/>
            <p:cNvSpPr/>
            <p:nvPr/>
          </p:nvSpPr>
          <p:spPr>
            <a:xfrm>
              <a:off x="2174949" y="5738526"/>
              <a:ext cx="7639786" cy="642771"/>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Garamond"/>
                  <a:ea typeface="Garamond"/>
                  <a:cs typeface="Garamond"/>
                  <a:sym typeface="Garamond"/>
                </a:rPr>
                <a:t>Antiresorptive medications as per usual osteoporosis guidelines</a:t>
              </a:r>
              <a:endParaRPr/>
            </a:p>
          </p:txBody>
        </p:sp>
        <p:sp>
          <p:nvSpPr>
            <p:cNvPr id="540" name="Google Shape;540;p39"/>
            <p:cNvSpPr/>
            <p:nvPr/>
          </p:nvSpPr>
          <p:spPr>
            <a:xfrm>
              <a:off x="4522478" y="1015828"/>
              <a:ext cx="2729500" cy="360041"/>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Garamond"/>
                <a:buNone/>
              </a:pPr>
              <a:r>
                <a:rPr b="0" i="0" lang="en-US" sz="1800" u="none" cap="none" strike="noStrike">
                  <a:solidFill>
                    <a:srgbClr val="000000"/>
                  </a:solidFill>
                  <a:latin typeface="Garamond"/>
                  <a:ea typeface="Garamond"/>
                  <a:cs typeface="Garamond"/>
                  <a:sym typeface="Garamond"/>
                </a:rPr>
                <a:t>CKD stage 4-5 disease </a:t>
              </a:r>
              <a:endParaRPr/>
            </a:p>
          </p:txBody>
        </p:sp>
      </p:grpSp>
      <p:sp>
        <p:nvSpPr>
          <p:cNvPr id="541" name="Google Shape;541;p39"/>
          <p:cNvSpPr/>
          <p:nvPr/>
        </p:nvSpPr>
        <p:spPr>
          <a:xfrm>
            <a:off x="0" y="6626"/>
            <a:ext cx="12192000" cy="6851374"/>
          </a:xfrm>
          <a:prstGeom prst="frame">
            <a:avLst>
              <a:gd fmla="val 1868" name="adj1"/>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aramond"/>
              <a:ea typeface="Garamond"/>
              <a:cs typeface="Garamond"/>
              <a:sym typeface="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 name="Shape 139"/>
        <p:cNvGrpSpPr/>
        <p:nvPr/>
      </p:nvGrpSpPr>
      <p:grpSpPr>
        <a:xfrm>
          <a:off x="0" y="0"/>
          <a:ext cx="0" cy="0"/>
          <a:chOff x="0" y="0"/>
          <a:chExt cx="0" cy="0"/>
        </a:xfrm>
      </p:grpSpPr>
      <p:sp>
        <p:nvSpPr>
          <p:cNvPr id="140" name="Google Shape;140;p4"/>
          <p:cNvSpPr/>
          <p:nvPr/>
        </p:nvSpPr>
        <p:spPr>
          <a:xfrm>
            <a:off x="0" y="0"/>
            <a:ext cx="12188952"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41" name="Google Shape;141;p4"/>
          <p:cNvSpPr/>
          <p:nvPr/>
        </p:nvSpPr>
        <p:spPr>
          <a:xfrm>
            <a:off x="321564" y="320040"/>
            <a:ext cx="11548872" cy="6217920"/>
          </a:xfrm>
          <a:prstGeom prst="rect">
            <a:avLst/>
          </a:prstGeom>
          <a:solidFill>
            <a:schemeClr val="lt1"/>
          </a:solidFill>
          <a:ln cap="sq" cmpd="thinThick" w="1270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42" name="Google Shape;142;p4"/>
          <p:cNvSpPr txBox="1"/>
          <p:nvPr>
            <p:ph type="title"/>
          </p:nvPr>
        </p:nvSpPr>
        <p:spPr>
          <a:xfrm>
            <a:off x="838200" y="6318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aramond"/>
              <a:buNone/>
            </a:pPr>
            <a:r>
              <a:rPr b="1" lang="en-US" sz="3200"/>
              <a:t>Definitions and Diagnosis of CKD-Associated Osteoporosis</a:t>
            </a:r>
            <a:endParaRPr b="1" sz="3200"/>
          </a:p>
        </p:txBody>
      </p:sp>
      <p:sp>
        <p:nvSpPr>
          <p:cNvPr id="143" name="Google Shape;143;p4"/>
          <p:cNvSpPr txBox="1"/>
          <p:nvPr>
            <p:ph idx="1" type="body"/>
          </p:nvPr>
        </p:nvSpPr>
        <p:spPr>
          <a:xfrm>
            <a:off x="838200" y="2057400"/>
            <a:ext cx="10515600" cy="3871762"/>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400"/>
              <a:buChar char="•"/>
            </a:pPr>
            <a:r>
              <a:rPr lang="en-US" sz="2400"/>
              <a:t>The World Health Organization defines osteoporosis as a T score ≤ 22.5</a:t>
            </a:r>
            <a:endParaRPr/>
          </a:p>
          <a:p>
            <a:pPr indent="-228600" lvl="0" marL="228600" rtl="0" algn="just">
              <a:lnSpc>
                <a:spcPct val="150000"/>
              </a:lnSpc>
              <a:spcBef>
                <a:spcPts val="0"/>
              </a:spcBef>
              <a:spcAft>
                <a:spcPts val="0"/>
              </a:spcAft>
              <a:buClr>
                <a:schemeClr val="dk1"/>
              </a:buClr>
              <a:buSzPts val="2400"/>
              <a:buChar char="•"/>
            </a:pPr>
            <a:r>
              <a:rPr lang="en-US" sz="2400"/>
              <a:t>Osteoporosis can also be defined clinically as the presence of a low trauma fracture with or without BMD in the osteoporotic range.</a:t>
            </a:r>
            <a:endParaRPr/>
          </a:p>
          <a:p>
            <a:pPr indent="-228600" lvl="0" marL="228600" rtl="0" algn="just">
              <a:lnSpc>
                <a:spcPct val="150000"/>
              </a:lnSpc>
              <a:spcBef>
                <a:spcPts val="0"/>
              </a:spcBef>
              <a:spcAft>
                <a:spcPts val="0"/>
              </a:spcAft>
              <a:buClr>
                <a:schemeClr val="dk1"/>
              </a:buClr>
              <a:buSzPts val="2400"/>
              <a:buChar char="•"/>
            </a:pPr>
            <a:r>
              <a:rPr lang="en-US" sz="2400"/>
              <a:t>A mechanistic definition of osteoporosis a skeletal disorder characterized by compromised bone strength predisposing a person to an increased risk of fracture.</a:t>
            </a:r>
            <a:endParaRPr sz="2400"/>
          </a:p>
        </p:txBody>
      </p:sp>
      <p:sp>
        <p:nvSpPr>
          <p:cNvPr id="144" name="Google Shape;144;p4"/>
          <p:cNvSpPr txBox="1"/>
          <p:nvPr/>
        </p:nvSpPr>
        <p:spPr>
          <a:xfrm>
            <a:off x="8529234" y="6260961"/>
            <a:ext cx="2824566"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00" u="none" cap="none" strike="noStrike">
                <a:solidFill>
                  <a:schemeClr val="dk1"/>
                </a:solidFill>
                <a:latin typeface="Garamond"/>
                <a:ea typeface="Garamond"/>
                <a:cs typeface="Garamond"/>
                <a:sym typeface="Garamond"/>
              </a:rPr>
              <a:t>Clin J Am Soc Nephrol 13: 962–969, 2018.</a:t>
            </a:r>
            <a:endParaRPr b="0" i="0" sz="1200" u="none" cap="none" strike="noStrike">
              <a:solidFill>
                <a:schemeClr val="dk1"/>
              </a:solidFill>
              <a:latin typeface="Garamond"/>
              <a:ea typeface="Garamond"/>
              <a:cs typeface="Garamond"/>
              <a:sym typeface="Garamon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grpSp>
        <p:nvGrpSpPr>
          <p:cNvPr id="546" name="Google Shape;546;p40"/>
          <p:cNvGrpSpPr/>
          <p:nvPr/>
        </p:nvGrpSpPr>
        <p:grpSpPr>
          <a:xfrm>
            <a:off x="232471" y="309859"/>
            <a:ext cx="11623732" cy="6149513"/>
            <a:chOff x="-402611" y="14410"/>
            <a:chExt cx="12462091" cy="6843590"/>
          </a:xfrm>
        </p:grpSpPr>
        <p:sp>
          <p:nvSpPr>
            <p:cNvPr id="547" name="Google Shape;547;p40"/>
            <p:cNvSpPr/>
            <p:nvPr/>
          </p:nvSpPr>
          <p:spPr>
            <a:xfrm>
              <a:off x="-402608" y="14410"/>
              <a:ext cx="12462088" cy="584337"/>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000000"/>
                  </a:solidFill>
                  <a:latin typeface="Garamond"/>
                  <a:ea typeface="Garamond"/>
                  <a:cs typeface="Garamond"/>
                  <a:sym typeface="Garamond"/>
                </a:rPr>
                <a:t>GUIDELINES of </a:t>
              </a:r>
              <a:r>
                <a:rPr b="1" lang="en-US" sz="2800">
                  <a:solidFill>
                    <a:srgbClr val="000000"/>
                  </a:solidFill>
                  <a:latin typeface="Garamond"/>
                  <a:ea typeface="Garamond"/>
                  <a:cs typeface="Garamond"/>
                  <a:sym typeface="Garamond"/>
                </a:rPr>
                <a:t>Antiresorptive medications as per usual osteoporosis</a:t>
              </a:r>
              <a:endParaRPr b="1" sz="1400">
                <a:solidFill>
                  <a:srgbClr val="000000"/>
                </a:solidFill>
                <a:latin typeface="Garamond"/>
                <a:ea typeface="Garamond"/>
                <a:cs typeface="Garamond"/>
                <a:sym typeface="Garamond"/>
              </a:endParaRPr>
            </a:p>
          </p:txBody>
        </p:sp>
        <p:sp>
          <p:nvSpPr>
            <p:cNvPr id="548" name="Google Shape;548;p40"/>
            <p:cNvSpPr/>
            <p:nvPr/>
          </p:nvSpPr>
          <p:spPr>
            <a:xfrm>
              <a:off x="1541592" y="1004145"/>
              <a:ext cx="10319104" cy="491997"/>
            </a:xfrm>
            <a:prstGeom prst="roundRect">
              <a:avLst>
                <a:gd fmla="val 16667" name="adj"/>
              </a:avLst>
            </a:prstGeom>
            <a:no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171450" lvl="0" marL="171450" marR="0" rtl="0" algn="just">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Garamond"/>
                  <a:ea typeface="Garamond"/>
                  <a:cs typeface="Garamond"/>
                  <a:sym typeface="Garamond"/>
                </a:rPr>
                <a:t>Denosumab in osteoporosis/ osteopenia associated with Kidney Transplant Patients Denosumab in osteoporosis/ osteopenia associated with CKD </a:t>
              </a:r>
              <a:endParaRPr/>
            </a:p>
          </p:txBody>
        </p:sp>
        <p:sp>
          <p:nvSpPr>
            <p:cNvPr id="549" name="Google Shape;549;p40"/>
            <p:cNvSpPr/>
            <p:nvPr/>
          </p:nvSpPr>
          <p:spPr>
            <a:xfrm>
              <a:off x="1541592" y="1620012"/>
              <a:ext cx="10319104" cy="423727"/>
            </a:xfrm>
            <a:prstGeom prst="roundRect">
              <a:avLst>
                <a:gd fmla="val 16667" name="adj"/>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just">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Garamond"/>
                  <a:ea typeface="Garamond"/>
                  <a:cs typeface="Garamond"/>
                  <a:sym typeface="Garamond"/>
                </a:rPr>
                <a:t>60 mg once in 6 months subcutaneous  + Calcium 1000 mg + at least 400 IU vitamin D daily through the duration of therapy </a:t>
              </a:r>
              <a:endParaRPr/>
            </a:p>
          </p:txBody>
        </p:sp>
        <p:sp>
          <p:nvSpPr>
            <p:cNvPr id="550" name="Google Shape;550;p40"/>
            <p:cNvSpPr/>
            <p:nvPr/>
          </p:nvSpPr>
          <p:spPr>
            <a:xfrm>
              <a:off x="1554842" y="2240220"/>
              <a:ext cx="10319104" cy="491997"/>
            </a:xfrm>
            <a:prstGeom prst="roundRect">
              <a:avLst>
                <a:gd fmla="val 16667" name="adj"/>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just">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Garamond"/>
                  <a:ea typeface="Garamond"/>
                  <a:cs typeface="Garamond"/>
                  <a:sym typeface="Garamond"/>
                </a:rPr>
                <a:t>Back pain, extremity pain, musculoskeletal pain, hypercholesterolemia, cystitis (postmenopausal women) or back pain, arthralgia, nasopharyngitis (men)</a:t>
              </a:r>
              <a:endParaRPr/>
            </a:p>
          </p:txBody>
        </p:sp>
        <p:sp>
          <p:nvSpPr>
            <p:cNvPr id="551" name="Google Shape;551;p40"/>
            <p:cNvSpPr/>
            <p:nvPr/>
          </p:nvSpPr>
          <p:spPr>
            <a:xfrm>
              <a:off x="1593313" y="2813142"/>
              <a:ext cx="10319104" cy="1469700"/>
            </a:xfrm>
            <a:prstGeom prst="roundRect">
              <a:avLst>
                <a:gd fmla="val 16667" name="adj"/>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just">
                <a:lnSpc>
                  <a:spcPct val="100000"/>
                </a:lnSpc>
                <a:spcBef>
                  <a:spcPts val="0"/>
                </a:spcBef>
                <a:spcAft>
                  <a:spcPts val="0"/>
                </a:spcAft>
                <a:buClr>
                  <a:srgbClr val="000000"/>
                </a:buClr>
                <a:buSzPts val="1200"/>
                <a:buFont typeface="Arial"/>
                <a:buChar char="•"/>
              </a:pPr>
              <a:r>
                <a:rPr b="1" i="0" lang="en-US" sz="1200" u="none" cap="none" strike="noStrike">
                  <a:solidFill>
                    <a:srgbClr val="000000"/>
                  </a:solidFill>
                  <a:latin typeface="Garamond"/>
                  <a:ea typeface="Garamond"/>
                  <a:cs typeface="Garamond"/>
                  <a:sym typeface="Garamond"/>
                </a:rPr>
                <a:t>Correct preexisting hypocalcemia prior to initiating denosumab.</a:t>
              </a:r>
              <a:endParaRPr/>
            </a:p>
            <a:p>
              <a:pPr indent="-171450" lvl="0" marL="171450" marR="0" rtl="0" algn="just">
                <a:lnSpc>
                  <a:spcPct val="100000"/>
                </a:lnSpc>
                <a:spcBef>
                  <a:spcPts val="0"/>
                </a:spcBef>
                <a:spcAft>
                  <a:spcPts val="0"/>
                </a:spcAft>
                <a:buClr>
                  <a:srgbClr val="000000"/>
                </a:buClr>
                <a:buSzPts val="1200"/>
                <a:buFont typeface="Arial"/>
                <a:buChar char="•"/>
              </a:pPr>
              <a:r>
                <a:rPr b="1" i="0" lang="en-US" sz="1200" u="none" cap="none" strike="noStrike">
                  <a:solidFill>
                    <a:srgbClr val="000000"/>
                  </a:solidFill>
                  <a:latin typeface="Garamond"/>
                  <a:ea typeface="Garamond"/>
                  <a:cs typeface="Garamond"/>
                  <a:sym typeface="Garamond"/>
                </a:rPr>
                <a:t>severe renal impairment (Clcr &lt;30 mL/minute) or receiving dialysis are at greater risk of developing hypocalcemia</a:t>
              </a:r>
              <a:endParaRPr/>
            </a:p>
            <a:p>
              <a:pPr indent="-171450" lvl="0" marL="171450" marR="0" rtl="0" algn="just">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Garamond"/>
                  <a:ea typeface="Garamond"/>
                  <a:cs typeface="Garamond"/>
                  <a:sym typeface="Garamond"/>
                </a:rPr>
                <a:t>Pregnancy and lactation : not recommended </a:t>
              </a:r>
              <a:endParaRPr/>
            </a:p>
            <a:p>
              <a:pPr indent="-171450" lvl="0" marL="171450" marR="0" rtl="0" algn="just">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Garamond"/>
                  <a:ea typeface="Garamond"/>
                  <a:cs typeface="Garamond"/>
                  <a:sym typeface="Garamond"/>
                </a:rPr>
                <a:t>Pediatric : not recommended &lt; 4 years </a:t>
              </a:r>
              <a:endParaRPr/>
            </a:p>
            <a:p>
              <a:pPr indent="-171450" lvl="0" marL="171450" marR="0" rtl="0" algn="just">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Garamond"/>
                  <a:ea typeface="Garamond"/>
                  <a:cs typeface="Garamond"/>
                  <a:sym typeface="Garamond"/>
                </a:rPr>
                <a:t>Renal impairment : no dose adjustment </a:t>
              </a:r>
              <a:endParaRPr/>
            </a:p>
            <a:p>
              <a:pPr indent="-171450" lvl="0" marL="171450" marR="0" rtl="0" algn="just">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Garamond"/>
                  <a:ea typeface="Garamond"/>
                  <a:cs typeface="Garamond"/>
                  <a:sym typeface="Garamond"/>
                </a:rPr>
                <a:t>Hepatic Impairment: no dose adjustment </a:t>
              </a:r>
              <a:endParaRPr/>
            </a:p>
          </p:txBody>
        </p:sp>
        <p:sp>
          <p:nvSpPr>
            <p:cNvPr id="552" name="Google Shape;552;p40"/>
            <p:cNvSpPr/>
            <p:nvPr/>
          </p:nvSpPr>
          <p:spPr>
            <a:xfrm>
              <a:off x="1516547" y="6308477"/>
              <a:ext cx="4367277" cy="549523"/>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Garamond"/>
                <a:buNone/>
              </a:pPr>
              <a:r>
                <a:rPr b="1" lang="en-US" sz="1000">
                  <a:solidFill>
                    <a:srgbClr val="000000"/>
                  </a:solidFill>
                  <a:latin typeface="Garamond"/>
                  <a:ea typeface="Garamond"/>
                  <a:cs typeface="Garamond"/>
                  <a:sym typeface="Garamond"/>
                </a:rPr>
                <a:t>Contraindication </a:t>
              </a:r>
              <a:endParaRPr b="1" i="0" sz="1000" u="none" cap="none" strike="noStrike">
                <a:solidFill>
                  <a:srgbClr val="000000"/>
                </a:solidFill>
                <a:latin typeface="Garamond"/>
                <a:ea typeface="Garamond"/>
                <a:cs typeface="Garamond"/>
                <a:sym typeface="Garamond"/>
              </a:endParaRPr>
            </a:p>
            <a:p>
              <a:pPr indent="0" lvl="0" marL="0" marR="0" rtl="0" algn="ctr">
                <a:lnSpc>
                  <a:spcPct val="100000"/>
                </a:lnSpc>
                <a:spcBef>
                  <a:spcPts val="0"/>
                </a:spcBef>
                <a:spcAft>
                  <a:spcPts val="0"/>
                </a:spcAft>
                <a:buClr>
                  <a:srgbClr val="000000"/>
                </a:buClr>
                <a:buSzPts val="1000"/>
                <a:buFont typeface="Garamond"/>
                <a:buNone/>
              </a:pPr>
              <a:r>
                <a:rPr b="0" i="0" lang="en-US" sz="1000" u="none" cap="none" strike="noStrike">
                  <a:solidFill>
                    <a:srgbClr val="000000"/>
                  </a:solidFill>
                  <a:latin typeface="Garamond"/>
                  <a:ea typeface="Garamond"/>
                  <a:cs typeface="Garamond"/>
                  <a:sym typeface="Garamond"/>
                </a:rPr>
                <a:t>Hypocalcemia, Pregnancy, Hypersensitivity</a:t>
              </a:r>
              <a:endParaRPr/>
            </a:p>
          </p:txBody>
        </p:sp>
        <p:sp>
          <p:nvSpPr>
            <p:cNvPr id="553" name="Google Shape;553;p40"/>
            <p:cNvSpPr/>
            <p:nvPr/>
          </p:nvSpPr>
          <p:spPr>
            <a:xfrm>
              <a:off x="1616767" y="5109138"/>
              <a:ext cx="10257180" cy="665070"/>
            </a:xfrm>
            <a:prstGeom prst="roundRect">
              <a:avLst>
                <a:gd fmla="val 16667" name="adj"/>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just">
                <a:lnSpc>
                  <a:spcPct val="100000"/>
                </a:lnSpc>
                <a:spcBef>
                  <a:spcPts val="0"/>
                </a:spcBef>
                <a:spcAft>
                  <a:spcPts val="0"/>
                </a:spcAft>
                <a:buClr>
                  <a:srgbClr val="000000"/>
                </a:buClr>
                <a:buSzPts val="1200"/>
                <a:buFont typeface="Arial"/>
                <a:buChar char="•"/>
              </a:pPr>
              <a:r>
                <a:rPr lang="en-US" sz="1200">
                  <a:solidFill>
                    <a:srgbClr val="000000"/>
                  </a:solidFill>
                  <a:latin typeface="Garamond"/>
                  <a:ea typeface="Garamond"/>
                  <a:cs typeface="Garamond"/>
                  <a:sym typeface="Garamond"/>
                </a:rPr>
                <a:t>Studies in postmenopausal women with osteoporosis indicate reduction in bone resorption biomarkers observed within 3 days after a 60-mg dose; maximal reductions observed by 1 month</a:t>
              </a:r>
              <a:endParaRPr i="0" sz="1200" u="none" cap="none" strike="noStrike">
                <a:solidFill>
                  <a:srgbClr val="000000"/>
                </a:solidFill>
                <a:latin typeface="Garamond"/>
                <a:ea typeface="Garamond"/>
                <a:cs typeface="Garamond"/>
                <a:sym typeface="Garamond"/>
              </a:endParaRPr>
            </a:p>
          </p:txBody>
        </p:sp>
        <p:sp>
          <p:nvSpPr>
            <p:cNvPr id="554" name="Google Shape;554;p40"/>
            <p:cNvSpPr/>
            <p:nvPr/>
          </p:nvSpPr>
          <p:spPr>
            <a:xfrm>
              <a:off x="1516547" y="5924315"/>
              <a:ext cx="10357400" cy="234093"/>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200"/>
                <a:buFont typeface="Garamond"/>
                <a:buNone/>
              </a:pPr>
              <a:r>
                <a:rPr lang="en-US" sz="1200">
                  <a:solidFill>
                    <a:srgbClr val="000000"/>
                  </a:solidFill>
                  <a:latin typeface="Garamond"/>
                  <a:ea typeface="Garamond"/>
                  <a:cs typeface="Garamond"/>
                  <a:sym typeface="Garamond"/>
                </a:rPr>
                <a:t>Bone mineral density (BMD) and levels of bone resorption markers return to baseline within 12 months after discontinuing denosumab.</a:t>
              </a:r>
              <a:endParaRPr i="0" sz="1200" u="none" cap="none" strike="noStrike">
                <a:solidFill>
                  <a:srgbClr val="000000"/>
                </a:solidFill>
                <a:latin typeface="Garamond"/>
                <a:ea typeface="Garamond"/>
                <a:cs typeface="Garamond"/>
                <a:sym typeface="Garamond"/>
              </a:endParaRPr>
            </a:p>
          </p:txBody>
        </p:sp>
        <p:sp>
          <p:nvSpPr>
            <p:cNvPr id="555" name="Google Shape;555;p40"/>
            <p:cNvSpPr/>
            <p:nvPr/>
          </p:nvSpPr>
          <p:spPr>
            <a:xfrm>
              <a:off x="1587854" y="4382871"/>
              <a:ext cx="10272842" cy="645342"/>
            </a:xfrm>
            <a:prstGeom prst="roundRect">
              <a:avLst>
                <a:gd fmla="val 16667" name="adj"/>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just">
                <a:lnSpc>
                  <a:spcPct val="100000"/>
                </a:lnSpc>
                <a:spcBef>
                  <a:spcPts val="0"/>
                </a:spcBef>
                <a:spcAft>
                  <a:spcPts val="0"/>
                </a:spcAft>
                <a:buClr>
                  <a:srgbClr val="000000"/>
                </a:buClr>
                <a:buSzPts val="1200"/>
                <a:buFont typeface="Arial"/>
                <a:buChar char="•"/>
              </a:pPr>
              <a:r>
                <a:rPr lang="en-US" sz="1200">
                  <a:solidFill>
                    <a:srgbClr val="000000"/>
                  </a:solidFill>
                  <a:latin typeface="Garamond"/>
                  <a:ea typeface="Garamond"/>
                  <a:cs typeface="Garamond"/>
                  <a:sym typeface="Garamond"/>
                </a:rPr>
                <a:t>Clinical monitoring of calcium and mineral levels (phosphorus and magnesium) is highly recommended within 14 days of injection. </a:t>
              </a:r>
              <a:endParaRPr/>
            </a:p>
            <a:p>
              <a:pPr indent="-171450" lvl="0" marL="171450" marR="0" rtl="0" algn="just">
                <a:lnSpc>
                  <a:spcPct val="100000"/>
                </a:lnSpc>
                <a:spcBef>
                  <a:spcPts val="0"/>
                </a:spcBef>
                <a:spcAft>
                  <a:spcPts val="0"/>
                </a:spcAft>
                <a:buClr>
                  <a:srgbClr val="000000"/>
                </a:buClr>
                <a:buSzPts val="1200"/>
                <a:buFont typeface="Arial"/>
                <a:buChar char="•"/>
              </a:pPr>
              <a:r>
                <a:rPr lang="en-US" sz="1200">
                  <a:solidFill>
                    <a:srgbClr val="000000"/>
                  </a:solidFill>
                  <a:latin typeface="Garamond"/>
                  <a:ea typeface="Garamond"/>
                  <a:cs typeface="Garamond"/>
                  <a:sym typeface="Garamond"/>
                </a:rPr>
                <a:t>Hypocalcemia persisted for weeks or months and required frequent monitoring and intravenous and/or oral calcium replacement, with or without vitamin D</a:t>
              </a:r>
              <a:endParaRPr/>
            </a:p>
          </p:txBody>
        </p:sp>
        <p:sp>
          <p:nvSpPr>
            <p:cNvPr id="556" name="Google Shape;556;p40"/>
            <p:cNvSpPr/>
            <p:nvPr/>
          </p:nvSpPr>
          <p:spPr>
            <a:xfrm>
              <a:off x="6096000" y="6274587"/>
              <a:ext cx="5764696" cy="549523"/>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Garamond"/>
                <a:buNone/>
              </a:pPr>
              <a:r>
                <a:rPr b="1" lang="en-US" sz="1000">
                  <a:solidFill>
                    <a:srgbClr val="000000"/>
                  </a:solidFill>
                  <a:latin typeface="Garamond"/>
                  <a:ea typeface="Garamond"/>
                  <a:cs typeface="Garamond"/>
                  <a:sym typeface="Garamond"/>
                </a:rPr>
                <a:t>Duration of therapy </a:t>
              </a:r>
              <a:endParaRPr b="1" i="0" sz="1000" u="none" cap="none" strike="noStrike">
                <a:solidFill>
                  <a:srgbClr val="000000"/>
                </a:solidFill>
                <a:latin typeface="Garamond"/>
                <a:ea typeface="Garamond"/>
                <a:cs typeface="Garamond"/>
                <a:sym typeface="Garamond"/>
              </a:endParaRPr>
            </a:p>
            <a:p>
              <a:pPr indent="0" lvl="0" marL="0" marR="0" rtl="0" algn="ctr">
                <a:lnSpc>
                  <a:spcPct val="100000"/>
                </a:lnSpc>
                <a:spcBef>
                  <a:spcPts val="0"/>
                </a:spcBef>
                <a:spcAft>
                  <a:spcPts val="0"/>
                </a:spcAft>
                <a:buClr>
                  <a:srgbClr val="000000"/>
                </a:buClr>
                <a:buSzPts val="1000"/>
                <a:buFont typeface="Garamond"/>
                <a:buNone/>
              </a:pPr>
              <a:r>
                <a:rPr b="0" i="0" lang="en-US" sz="1000" u="none" cap="none" strike="noStrike">
                  <a:solidFill>
                    <a:srgbClr val="000000"/>
                  </a:solidFill>
                  <a:latin typeface="Garamond"/>
                  <a:ea typeface="Garamond"/>
                  <a:cs typeface="Garamond"/>
                  <a:sym typeface="Garamond"/>
                </a:rPr>
                <a:t>FREEDOM 7 years Extension trial reported safety and efficacy of Denosumab</a:t>
              </a:r>
              <a:endParaRPr/>
            </a:p>
          </p:txBody>
        </p:sp>
        <p:sp>
          <p:nvSpPr>
            <p:cNvPr id="557" name="Google Shape;557;p40"/>
            <p:cNvSpPr txBox="1"/>
            <p:nvPr/>
          </p:nvSpPr>
          <p:spPr>
            <a:xfrm>
              <a:off x="2835823" y="586004"/>
              <a:ext cx="6096000" cy="41101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Garamond"/>
                <a:buNone/>
              </a:pPr>
              <a:r>
                <a:rPr b="1" i="0" lang="en-US" sz="1800" u="none" cap="none" strike="noStrike">
                  <a:solidFill>
                    <a:srgbClr val="000000"/>
                  </a:solidFill>
                  <a:latin typeface="Garamond"/>
                  <a:ea typeface="Garamond"/>
                  <a:cs typeface="Garamond"/>
                  <a:sym typeface="Garamond"/>
                </a:rPr>
                <a:t>Denosumab </a:t>
              </a:r>
              <a:endParaRPr/>
            </a:p>
          </p:txBody>
        </p:sp>
        <p:sp>
          <p:nvSpPr>
            <p:cNvPr id="558" name="Google Shape;558;p40"/>
            <p:cNvSpPr txBox="1"/>
            <p:nvPr/>
          </p:nvSpPr>
          <p:spPr>
            <a:xfrm>
              <a:off x="-402608" y="1085125"/>
              <a:ext cx="1870907" cy="376766"/>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lt1"/>
                  </a:solidFill>
                  <a:latin typeface="Garamond"/>
                  <a:ea typeface="Garamond"/>
                  <a:cs typeface="Garamond"/>
                  <a:sym typeface="Garamond"/>
                </a:rPr>
                <a:t>Clinical use </a:t>
              </a:r>
              <a:endParaRPr sz="1600">
                <a:solidFill>
                  <a:schemeClr val="lt1"/>
                </a:solidFill>
                <a:latin typeface="Garamond"/>
                <a:ea typeface="Garamond"/>
                <a:cs typeface="Garamond"/>
                <a:sym typeface="Garamond"/>
              </a:endParaRPr>
            </a:p>
          </p:txBody>
        </p:sp>
        <p:sp>
          <p:nvSpPr>
            <p:cNvPr id="559" name="Google Shape;559;p40"/>
            <p:cNvSpPr txBox="1"/>
            <p:nvPr/>
          </p:nvSpPr>
          <p:spPr>
            <a:xfrm>
              <a:off x="-402608" y="1666974"/>
              <a:ext cx="1870907" cy="376766"/>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lt1"/>
                  </a:solidFill>
                  <a:latin typeface="Garamond"/>
                  <a:ea typeface="Garamond"/>
                  <a:cs typeface="Garamond"/>
                  <a:sym typeface="Garamond"/>
                </a:rPr>
                <a:t>Dosage</a:t>
              </a:r>
              <a:endParaRPr sz="1600">
                <a:solidFill>
                  <a:schemeClr val="lt1"/>
                </a:solidFill>
                <a:latin typeface="Garamond"/>
                <a:ea typeface="Garamond"/>
                <a:cs typeface="Garamond"/>
                <a:sym typeface="Garamond"/>
              </a:endParaRPr>
            </a:p>
          </p:txBody>
        </p:sp>
        <p:sp>
          <p:nvSpPr>
            <p:cNvPr id="560" name="Google Shape;560;p40"/>
            <p:cNvSpPr txBox="1"/>
            <p:nvPr/>
          </p:nvSpPr>
          <p:spPr>
            <a:xfrm>
              <a:off x="-402611" y="2183304"/>
              <a:ext cx="1870907" cy="650777"/>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600" u="none" cap="none" strike="noStrike">
                  <a:solidFill>
                    <a:schemeClr val="lt1"/>
                  </a:solidFill>
                  <a:latin typeface="Garamond"/>
                  <a:ea typeface="Garamond"/>
                  <a:cs typeface="Garamond"/>
                  <a:sym typeface="Garamond"/>
                </a:rPr>
                <a:t>Common </a:t>
              </a:r>
              <a:endParaRPr/>
            </a:p>
            <a:p>
              <a:pPr indent="0" lvl="0" marL="0" marR="0" rtl="0" algn="ctr">
                <a:spcBef>
                  <a:spcPts val="0"/>
                </a:spcBef>
                <a:spcAft>
                  <a:spcPts val="0"/>
                </a:spcAft>
                <a:buNone/>
              </a:pPr>
              <a:r>
                <a:rPr i="0" lang="en-US" sz="1600" u="none" cap="none" strike="noStrike">
                  <a:solidFill>
                    <a:schemeClr val="lt1"/>
                  </a:solidFill>
                  <a:latin typeface="Garamond"/>
                  <a:ea typeface="Garamond"/>
                  <a:cs typeface="Garamond"/>
                  <a:sym typeface="Garamond"/>
                </a:rPr>
                <a:t>Adverse effect </a:t>
              </a:r>
              <a:endParaRPr sz="1600">
                <a:solidFill>
                  <a:schemeClr val="lt1"/>
                </a:solidFill>
                <a:latin typeface="Garamond"/>
                <a:ea typeface="Garamond"/>
                <a:cs typeface="Garamond"/>
                <a:sym typeface="Garamond"/>
              </a:endParaRPr>
            </a:p>
          </p:txBody>
        </p:sp>
        <p:sp>
          <p:nvSpPr>
            <p:cNvPr id="561" name="Google Shape;561;p40"/>
            <p:cNvSpPr txBox="1"/>
            <p:nvPr/>
          </p:nvSpPr>
          <p:spPr>
            <a:xfrm>
              <a:off x="-378486" y="3110771"/>
              <a:ext cx="1870906" cy="376766"/>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lt1"/>
                  </a:solidFill>
                  <a:latin typeface="Garamond"/>
                  <a:ea typeface="Garamond"/>
                  <a:cs typeface="Garamond"/>
                  <a:sym typeface="Garamond"/>
                </a:rPr>
                <a:t>Precautions</a:t>
              </a:r>
              <a:endParaRPr sz="1600">
                <a:solidFill>
                  <a:schemeClr val="lt1"/>
                </a:solidFill>
                <a:latin typeface="Garamond"/>
                <a:ea typeface="Garamond"/>
                <a:cs typeface="Garamond"/>
                <a:sym typeface="Garamond"/>
              </a:endParaRPr>
            </a:p>
          </p:txBody>
        </p:sp>
        <p:sp>
          <p:nvSpPr>
            <p:cNvPr id="562" name="Google Shape;562;p40"/>
            <p:cNvSpPr txBox="1"/>
            <p:nvPr/>
          </p:nvSpPr>
          <p:spPr>
            <a:xfrm>
              <a:off x="-402609" y="4525774"/>
              <a:ext cx="1870905" cy="376766"/>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lt1"/>
                  </a:solidFill>
                  <a:latin typeface="Garamond"/>
                  <a:ea typeface="Garamond"/>
                  <a:cs typeface="Garamond"/>
                  <a:sym typeface="Garamond"/>
                </a:rPr>
                <a:t>Monitoring</a:t>
              </a:r>
              <a:endParaRPr sz="1600">
                <a:solidFill>
                  <a:schemeClr val="lt1"/>
                </a:solidFill>
                <a:latin typeface="Garamond"/>
                <a:ea typeface="Garamond"/>
                <a:cs typeface="Garamond"/>
                <a:sym typeface="Garamond"/>
              </a:endParaRPr>
            </a:p>
          </p:txBody>
        </p:sp>
        <p:sp>
          <p:nvSpPr>
            <p:cNvPr id="563" name="Google Shape;563;p40"/>
            <p:cNvSpPr txBox="1"/>
            <p:nvPr/>
          </p:nvSpPr>
          <p:spPr>
            <a:xfrm>
              <a:off x="-402610" y="5191822"/>
              <a:ext cx="1919156" cy="376766"/>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lt1"/>
                  </a:solidFill>
                  <a:latin typeface="Garamond"/>
                  <a:ea typeface="Garamond"/>
                  <a:cs typeface="Garamond"/>
                  <a:sym typeface="Garamond"/>
                </a:rPr>
                <a:t>Onset</a:t>
              </a:r>
              <a:endParaRPr sz="1600">
                <a:solidFill>
                  <a:schemeClr val="lt1"/>
                </a:solidFill>
                <a:latin typeface="Garamond"/>
                <a:ea typeface="Garamond"/>
                <a:cs typeface="Garamond"/>
                <a:sym typeface="Garamond"/>
              </a:endParaRPr>
            </a:p>
          </p:txBody>
        </p:sp>
        <p:sp>
          <p:nvSpPr>
            <p:cNvPr id="564" name="Google Shape;564;p40"/>
            <p:cNvSpPr txBox="1"/>
            <p:nvPr/>
          </p:nvSpPr>
          <p:spPr>
            <a:xfrm>
              <a:off x="-402610" y="5845278"/>
              <a:ext cx="1870906" cy="376766"/>
            </a:xfrm>
            <a:prstGeom prst="rect">
              <a:avLst/>
            </a:prstGeom>
            <a:solidFill>
              <a:srgbClr val="BF9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600"/>
                <a:buFont typeface="Garamond"/>
                <a:buNone/>
              </a:pPr>
              <a:r>
                <a:rPr lang="en-US" sz="1600">
                  <a:solidFill>
                    <a:schemeClr val="lt1"/>
                  </a:solidFill>
                  <a:latin typeface="Garamond"/>
                  <a:ea typeface="Garamond"/>
                  <a:cs typeface="Garamond"/>
                  <a:sym typeface="Garamond"/>
                </a:rPr>
                <a:t>Reversal of effect </a:t>
              </a:r>
              <a:endParaRPr/>
            </a:p>
          </p:txBody>
        </p:sp>
      </p:grpSp>
      <p:sp>
        <p:nvSpPr>
          <p:cNvPr id="565" name="Google Shape;565;p40"/>
          <p:cNvSpPr/>
          <p:nvPr/>
        </p:nvSpPr>
        <p:spPr>
          <a:xfrm>
            <a:off x="0" y="6626"/>
            <a:ext cx="12192000" cy="6851374"/>
          </a:xfrm>
          <a:prstGeom prst="frame">
            <a:avLst>
              <a:gd fmla="val 1868" name="adj1"/>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aramond"/>
              <a:ea typeface="Garamond"/>
              <a:cs typeface="Garamond"/>
              <a:sym typeface="Garamon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1"/>
          <p:cNvSpPr/>
          <p:nvPr/>
        </p:nvSpPr>
        <p:spPr>
          <a:xfrm>
            <a:off x="5188541" y="253549"/>
            <a:ext cx="1719619" cy="464949"/>
          </a:xfrm>
          <a:prstGeom prst="roundRect">
            <a:avLst>
              <a:gd fmla="val 16667" name="adj"/>
            </a:avLst>
          </a:prstGeom>
          <a:solidFill>
            <a:srgbClr val="7030A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Garamond"/>
              <a:buNone/>
            </a:pPr>
            <a:r>
              <a:rPr b="1" i="0" lang="en-US" sz="3200" u="none" cap="none" strike="noStrike">
                <a:solidFill>
                  <a:schemeClr val="lt1"/>
                </a:solidFill>
                <a:latin typeface="Garamond"/>
                <a:ea typeface="Garamond"/>
                <a:cs typeface="Garamond"/>
                <a:sym typeface="Garamond"/>
              </a:rPr>
              <a:t>CKD </a:t>
            </a:r>
            <a:endParaRPr/>
          </a:p>
        </p:txBody>
      </p:sp>
      <p:graphicFrame>
        <p:nvGraphicFramePr>
          <p:cNvPr id="572" name="Google Shape;572;p41"/>
          <p:cNvGraphicFramePr/>
          <p:nvPr/>
        </p:nvGraphicFramePr>
        <p:xfrm>
          <a:off x="6324733" y="5467748"/>
          <a:ext cx="3000000" cy="3000000"/>
        </p:xfrm>
        <a:graphic>
          <a:graphicData uri="http://schemas.openxmlformats.org/drawingml/2006/table">
            <a:tbl>
              <a:tblPr bandRow="1" firstRow="1">
                <a:noFill/>
                <a:tableStyleId>{76FED3CC-ACE9-4055-8279-C8EB264A497E}</a:tableStyleId>
              </a:tblPr>
              <a:tblGrid>
                <a:gridCol w="1314325"/>
                <a:gridCol w="1099575"/>
                <a:gridCol w="2974650"/>
              </a:tblGrid>
              <a:tr h="172900">
                <a:tc gridSpan="3">
                  <a:txBody>
                    <a:bodyPr/>
                    <a:lstStyle/>
                    <a:p>
                      <a:pPr indent="0" lvl="0" marL="0" marR="0" rtl="0" algn="ctr">
                        <a:spcBef>
                          <a:spcPts val="0"/>
                        </a:spcBef>
                        <a:spcAft>
                          <a:spcPts val="0"/>
                        </a:spcAft>
                        <a:buNone/>
                      </a:pPr>
                      <a:r>
                        <a:rPr b="1" lang="en-US" sz="800">
                          <a:solidFill>
                            <a:schemeClr val="dk1"/>
                          </a:solidFill>
                          <a:latin typeface="Garamond"/>
                          <a:ea typeface="Garamond"/>
                          <a:cs typeface="Garamond"/>
                          <a:sym typeface="Garamond"/>
                        </a:rPr>
                        <a:t>*Risk factors by 2020 AACE </a:t>
                      </a:r>
                      <a:endParaRPr/>
                    </a:p>
                  </a:txBody>
                  <a:tcPr marT="45725" marB="45725" marR="91450" marL="91450"/>
                </a:tc>
                <a:tc hMerge="1"/>
                <a:tc hMerge="1"/>
              </a:tr>
              <a:tr h="963275">
                <a:tc>
                  <a:txBody>
                    <a:bodyPr/>
                    <a:lstStyle/>
                    <a:p>
                      <a:pPr indent="0" lvl="0" marL="0" marR="0" rtl="0" algn="ctr">
                        <a:spcBef>
                          <a:spcPts val="0"/>
                        </a:spcBef>
                        <a:spcAft>
                          <a:spcPts val="0"/>
                        </a:spcAft>
                        <a:buClr>
                          <a:schemeClr val="dk1"/>
                        </a:buClr>
                        <a:buSzPts val="800"/>
                        <a:buFont typeface="Arial"/>
                        <a:buNone/>
                      </a:pPr>
                      <a:r>
                        <a:rPr lang="en-US" sz="800">
                          <a:solidFill>
                            <a:schemeClr val="dk1"/>
                          </a:solidFill>
                          <a:latin typeface="Garamond"/>
                          <a:ea typeface="Garamond"/>
                          <a:cs typeface="Garamond"/>
                          <a:sym typeface="Garamond"/>
                        </a:rPr>
                        <a:t>Prior fracture without major trauma (other than fingers, toes, skull) after age 50 years</a:t>
                      </a:r>
                      <a:endParaRPr/>
                    </a:p>
                  </a:txBody>
                  <a:tcPr marT="45725" marB="45725" marR="91450" marL="91450"/>
                </a:tc>
                <a:tc>
                  <a:txBody>
                    <a:bodyPr/>
                    <a:lstStyle/>
                    <a:p>
                      <a:pPr indent="0" lvl="0" marL="0" marR="0" rtl="0" algn="ctr">
                        <a:spcBef>
                          <a:spcPts val="0"/>
                        </a:spcBef>
                        <a:spcAft>
                          <a:spcPts val="0"/>
                        </a:spcAft>
                        <a:buClr>
                          <a:schemeClr val="dk1"/>
                        </a:buClr>
                        <a:buSzPts val="800"/>
                        <a:buFont typeface="Arial"/>
                        <a:buNone/>
                      </a:pPr>
                      <a:r>
                        <a:rPr lang="en-US" sz="800">
                          <a:solidFill>
                            <a:schemeClr val="dk1"/>
                          </a:solidFill>
                          <a:latin typeface="Garamond"/>
                          <a:ea typeface="Garamond"/>
                          <a:cs typeface="Garamond"/>
                          <a:sym typeface="Garamond"/>
                        </a:rPr>
                        <a:t>Clinical risk factors for osteoporosis</a:t>
                      </a:r>
                      <a:endParaRPr/>
                    </a:p>
                    <a:p>
                      <a:pPr indent="0" lvl="0" marL="0" marR="0" rtl="0" algn="ctr">
                        <a:spcBef>
                          <a:spcPts val="0"/>
                        </a:spcBef>
                        <a:spcAft>
                          <a:spcPts val="0"/>
                        </a:spcAft>
                        <a:buClr>
                          <a:schemeClr val="dk1"/>
                        </a:buClr>
                        <a:buSzPts val="800"/>
                        <a:buFont typeface="Arial"/>
                        <a:buNone/>
                      </a:pPr>
                      <a:r>
                        <a:t/>
                      </a:r>
                      <a:endParaRPr sz="800">
                        <a:solidFill>
                          <a:schemeClr val="dk1"/>
                        </a:solidFill>
                        <a:latin typeface="Garamond"/>
                        <a:ea typeface="Garamond"/>
                        <a:cs typeface="Garamond"/>
                        <a:sym typeface="Garamond"/>
                      </a:endParaRPr>
                    </a:p>
                    <a:p>
                      <a:pPr indent="0" lvl="0" marL="0" marR="0" rtl="0" algn="ctr">
                        <a:spcBef>
                          <a:spcPts val="0"/>
                        </a:spcBef>
                        <a:spcAft>
                          <a:spcPts val="0"/>
                        </a:spcAft>
                        <a:buClr>
                          <a:schemeClr val="dk1"/>
                        </a:buClr>
                        <a:buSzPts val="800"/>
                        <a:buFont typeface="Arial"/>
                        <a:buNone/>
                      </a:pPr>
                      <a:r>
                        <a:rPr lang="en-US" sz="800">
                          <a:solidFill>
                            <a:schemeClr val="dk1"/>
                          </a:solidFill>
                          <a:latin typeface="Garamond"/>
                          <a:ea typeface="Garamond"/>
                          <a:cs typeface="Garamond"/>
                          <a:sym typeface="Garamond"/>
                        </a:rPr>
                        <a:t>Age ≥65 years</a:t>
                      </a:r>
                      <a:endParaRPr/>
                    </a:p>
                    <a:p>
                      <a:pPr indent="0" lvl="0" marL="0" marR="0" rtl="0" algn="ctr">
                        <a:spcBef>
                          <a:spcPts val="0"/>
                        </a:spcBef>
                        <a:spcAft>
                          <a:spcPts val="0"/>
                        </a:spcAft>
                        <a:buClr>
                          <a:schemeClr val="dk1"/>
                        </a:buClr>
                        <a:buSzPts val="800"/>
                        <a:buFont typeface="Arial"/>
                        <a:buNone/>
                      </a:pPr>
                      <a:r>
                        <a:rPr lang="en-US" sz="800">
                          <a:solidFill>
                            <a:schemeClr val="dk1"/>
                          </a:solidFill>
                          <a:latin typeface="Garamond"/>
                          <a:ea typeface="Garamond"/>
                          <a:cs typeface="Garamond"/>
                          <a:sym typeface="Garamond"/>
                        </a:rPr>
                        <a:t>Low body weight </a:t>
                      </a:r>
                      <a:endParaRPr/>
                    </a:p>
                    <a:p>
                      <a:pPr indent="0" lvl="0" marL="0" marR="0" rtl="0" algn="ctr">
                        <a:spcBef>
                          <a:spcPts val="0"/>
                        </a:spcBef>
                        <a:spcAft>
                          <a:spcPts val="0"/>
                        </a:spcAft>
                        <a:buClr>
                          <a:schemeClr val="dk1"/>
                        </a:buClr>
                        <a:buSzPts val="800"/>
                        <a:buFont typeface="Arial"/>
                        <a:buNone/>
                      </a:pPr>
                      <a:r>
                        <a:rPr lang="en-US" sz="800">
                          <a:solidFill>
                            <a:schemeClr val="dk1"/>
                          </a:solidFill>
                          <a:latin typeface="Garamond"/>
                          <a:ea typeface="Garamond"/>
                          <a:cs typeface="Garamond"/>
                          <a:sym typeface="Garamond"/>
                        </a:rPr>
                        <a:t>Smoking</a:t>
                      </a:r>
                      <a:endParaRPr/>
                    </a:p>
                    <a:p>
                      <a:pPr indent="0" lvl="0" marL="0" marR="0" rtl="0" algn="ctr">
                        <a:spcBef>
                          <a:spcPts val="0"/>
                        </a:spcBef>
                        <a:spcAft>
                          <a:spcPts val="0"/>
                        </a:spcAft>
                        <a:buClr>
                          <a:schemeClr val="dk1"/>
                        </a:buClr>
                        <a:buSzPts val="800"/>
                        <a:buFont typeface="Arial"/>
                        <a:buNone/>
                      </a:pPr>
                      <a:r>
                        <a:rPr lang="en-US" sz="800">
                          <a:solidFill>
                            <a:schemeClr val="dk1"/>
                          </a:solidFill>
                          <a:latin typeface="Garamond"/>
                          <a:ea typeface="Garamond"/>
                          <a:cs typeface="Garamond"/>
                          <a:sym typeface="Garamond"/>
                        </a:rPr>
                        <a:t>Early menopause</a:t>
                      </a:r>
                      <a:endParaRPr/>
                    </a:p>
                    <a:p>
                      <a:pPr indent="0" lvl="0" marL="0" marR="0" rtl="0" algn="ctr">
                        <a:spcBef>
                          <a:spcPts val="0"/>
                        </a:spcBef>
                        <a:spcAft>
                          <a:spcPts val="0"/>
                        </a:spcAft>
                        <a:buClr>
                          <a:schemeClr val="dk1"/>
                        </a:buClr>
                        <a:buSzPts val="800"/>
                        <a:buFont typeface="Arial"/>
                        <a:buNone/>
                      </a:pPr>
                      <a:r>
                        <a:rPr lang="en-US" sz="800">
                          <a:solidFill>
                            <a:schemeClr val="dk1"/>
                          </a:solidFill>
                          <a:latin typeface="Garamond"/>
                          <a:ea typeface="Garamond"/>
                          <a:cs typeface="Garamond"/>
                          <a:sym typeface="Garamond"/>
                        </a:rPr>
                        <a:t>Excessive alcohol intake</a:t>
                      </a:r>
                      <a:endParaRPr/>
                    </a:p>
                  </a:txBody>
                  <a:tcPr marT="45725" marB="45725" marR="91450" marL="91450"/>
                </a:tc>
                <a:tc>
                  <a:txBody>
                    <a:bodyPr/>
                    <a:lstStyle/>
                    <a:p>
                      <a:pPr indent="0" lvl="0" marL="0" marR="0" rtl="0" algn="ctr">
                        <a:spcBef>
                          <a:spcPts val="0"/>
                        </a:spcBef>
                        <a:spcAft>
                          <a:spcPts val="0"/>
                        </a:spcAft>
                        <a:buClr>
                          <a:schemeClr val="dk1"/>
                        </a:buClr>
                        <a:buSzPts val="800"/>
                        <a:buFont typeface="Arial"/>
                        <a:buNone/>
                      </a:pPr>
                      <a:r>
                        <a:rPr lang="en-US" sz="800">
                          <a:solidFill>
                            <a:schemeClr val="dk1"/>
                          </a:solidFill>
                          <a:latin typeface="Garamond"/>
                          <a:ea typeface="Garamond"/>
                          <a:cs typeface="Garamond"/>
                          <a:sym typeface="Garamond"/>
                        </a:rPr>
                        <a:t>Prior spine fractures</a:t>
                      </a:r>
                      <a:endParaRPr/>
                    </a:p>
                    <a:p>
                      <a:pPr indent="0" lvl="0" marL="0" marR="0" rtl="0" algn="ctr">
                        <a:spcBef>
                          <a:spcPts val="0"/>
                        </a:spcBef>
                        <a:spcAft>
                          <a:spcPts val="0"/>
                        </a:spcAft>
                        <a:buClr>
                          <a:schemeClr val="dk1"/>
                        </a:buClr>
                        <a:buSzPts val="800"/>
                        <a:buFont typeface="Arial"/>
                        <a:buNone/>
                      </a:pPr>
                      <a:r>
                        <a:rPr lang="en-US" sz="800">
                          <a:solidFill>
                            <a:schemeClr val="dk1"/>
                          </a:solidFill>
                          <a:latin typeface="Garamond"/>
                          <a:ea typeface="Garamond"/>
                          <a:cs typeface="Garamond"/>
                          <a:sym typeface="Garamond"/>
                        </a:rPr>
                        <a:t>Glucocorticoid therapy equivalent to ≥5 mg of prednisone per day for 3months or more</a:t>
                      </a:r>
                      <a:endParaRPr/>
                    </a:p>
                    <a:p>
                      <a:pPr indent="0" lvl="0" marL="0" marR="0" rtl="0" algn="ctr">
                        <a:spcBef>
                          <a:spcPts val="0"/>
                        </a:spcBef>
                        <a:spcAft>
                          <a:spcPts val="0"/>
                        </a:spcAft>
                        <a:buClr>
                          <a:schemeClr val="dk1"/>
                        </a:buClr>
                        <a:buSzPts val="800"/>
                        <a:buFont typeface="Arial"/>
                        <a:buNone/>
                      </a:pPr>
                      <a:r>
                        <a:rPr lang="en-US" sz="800">
                          <a:solidFill>
                            <a:schemeClr val="dk1"/>
                          </a:solidFill>
                          <a:latin typeface="Garamond"/>
                          <a:ea typeface="Garamond"/>
                          <a:cs typeface="Garamond"/>
                          <a:sym typeface="Garamond"/>
                        </a:rPr>
                        <a:t>Secondary osteoporosis</a:t>
                      </a:r>
                      <a:endParaRPr/>
                    </a:p>
                    <a:p>
                      <a:pPr indent="0" lvl="0" marL="0" marR="0" rtl="0" algn="ctr">
                        <a:spcBef>
                          <a:spcPts val="0"/>
                        </a:spcBef>
                        <a:spcAft>
                          <a:spcPts val="0"/>
                        </a:spcAft>
                        <a:buClr>
                          <a:schemeClr val="dk1"/>
                        </a:buClr>
                        <a:buSzPts val="800"/>
                        <a:buFont typeface="Arial"/>
                        <a:buNone/>
                      </a:pPr>
                      <a:r>
                        <a:rPr lang="en-US" sz="800">
                          <a:solidFill>
                            <a:schemeClr val="dk1"/>
                          </a:solidFill>
                          <a:latin typeface="Garamond"/>
                          <a:ea typeface="Garamond"/>
                          <a:cs typeface="Garamond"/>
                          <a:sym typeface="Garamond"/>
                        </a:rPr>
                        <a:t>Height loss of kyphosis</a:t>
                      </a:r>
                      <a:endParaRPr/>
                    </a:p>
                    <a:p>
                      <a:pPr indent="0" lvl="0" marL="0" marR="0" rtl="0" algn="ctr">
                        <a:spcBef>
                          <a:spcPts val="0"/>
                        </a:spcBef>
                        <a:spcAft>
                          <a:spcPts val="0"/>
                        </a:spcAft>
                        <a:buClr>
                          <a:schemeClr val="dk1"/>
                        </a:buClr>
                        <a:buSzPts val="800"/>
                        <a:buFont typeface="Arial"/>
                        <a:buNone/>
                      </a:pPr>
                      <a:r>
                        <a:rPr lang="en-US" sz="800">
                          <a:solidFill>
                            <a:schemeClr val="dk1"/>
                          </a:solidFill>
                          <a:latin typeface="Garamond"/>
                          <a:ea typeface="Garamond"/>
                          <a:cs typeface="Garamond"/>
                          <a:sym typeface="Garamond"/>
                        </a:rPr>
                        <a:t>Risk factors for falling</a:t>
                      </a:r>
                      <a:endParaRPr/>
                    </a:p>
                    <a:p>
                      <a:pPr indent="0" lvl="0" marL="0" marR="0" rtl="0" algn="ctr">
                        <a:spcBef>
                          <a:spcPts val="0"/>
                        </a:spcBef>
                        <a:spcAft>
                          <a:spcPts val="0"/>
                        </a:spcAft>
                        <a:buClr>
                          <a:schemeClr val="dk1"/>
                        </a:buClr>
                        <a:buSzPts val="800"/>
                        <a:buFont typeface="Arial"/>
                        <a:buNone/>
                      </a:pPr>
                      <a:r>
                        <a:rPr lang="en-US" sz="800">
                          <a:solidFill>
                            <a:schemeClr val="dk1"/>
                          </a:solidFill>
                          <a:latin typeface="Garamond"/>
                          <a:ea typeface="Garamond"/>
                          <a:cs typeface="Garamond"/>
                          <a:sym typeface="Garamond"/>
                        </a:rPr>
                        <a:t>With radiographic osteopenia</a:t>
                      </a:r>
                      <a:endParaRPr/>
                    </a:p>
                  </a:txBody>
                  <a:tcPr marT="45725" marB="45725" marR="91450" marL="91450"/>
                </a:tc>
              </a:tr>
            </a:tbl>
          </a:graphicData>
        </a:graphic>
      </p:graphicFrame>
      <p:grpSp>
        <p:nvGrpSpPr>
          <p:cNvPr id="573" name="Google Shape;573;p41"/>
          <p:cNvGrpSpPr/>
          <p:nvPr/>
        </p:nvGrpSpPr>
        <p:grpSpPr>
          <a:xfrm>
            <a:off x="352091" y="861849"/>
            <a:ext cx="11581604" cy="5464911"/>
            <a:chOff x="-16432" y="753361"/>
            <a:chExt cx="11581604" cy="5464911"/>
          </a:xfrm>
        </p:grpSpPr>
        <p:sp>
          <p:nvSpPr>
            <p:cNvPr id="574" name="Google Shape;574;p41"/>
            <p:cNvSpPr/>
            <p:nvPr/>
          </p:nvSpPr>
          <p:spPr>
            <a:xfrm>
              <a:off x="896539" y="761041"/>
              <a:ext cx="1719619" cy="479213"/>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CKD stage 1–3 disease  </a:t>
              </a:r>
              <a:endParaRPr/>
            </a:p>
          </p:txBody>
        </p:sp>
        <p:sp>
          <p:nvSpPr>
            <p:cNvPr id="575" name="Google Shape;575;p41"/>
            <p:cNvSpPr/>
            <p:nvPr/>
          </p:nvSpPr>
          <p:spPr>
            <a:xfrm>
              <a:off x="4208643" y="761040"/>
              <a:ext cx="3037667" cy="479214"/>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Garamond"/>
                <a:buNone/>
              </a:pPr>
              <a:r>
                <a:rPr b="0" i="0" lang="en-US" sz="1800" u="none" cap="none" strike="noStrike">
                  <a:solidFill>
                    <a:srgbClr val="000000"/>
                  </a:solidFill>
                  <a:latin typeface="Garamond"/>
                  <a:ea typeface="Garamond"/>
                  <a:cs typeface="Garamond"/>
                  <a:sym typeface="Garamond"/>
                </a:rPr>
                <a:t>CKD stage 4-5 disease </a:t>
              </a:r>
              <a:endParaRPr/>
            </a:p>
          </p:txBody>
        </p:sp>
        <p:sp>
          <p:nvSpPr>
            <p:cNvPr id="576" name="Google Shape;576;p41"/>
            <p:cNvSpPr/>
            <p:nvPr/>
          </p:nvSpPr>
          <p:spPr>
            <a:xfrm>
              <a:off x="8356183" y="753361"/>
              <a:ext cx="2659732" cy="479213"/>
            </a:xfrm>
            <a:prstGeom prst="roundRect">
              <a:avLst>
                <a:gd fmla="val 16667" name="adj"/>
              </a:avLst>
            </a:prstGeom>
            <a:solidFill>
              <a:srgbClr val="BBD6EE"/>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Kidney transplant bone disease </a:t>
              </a:r>
              <a:endParaRPr/>
            </a:p>
          </p:txBody>
        </p:sp>
        <p:sp>
          <p:nvSpPr>
            <p:cNvPr id="577" name="Google Shape;577;p41"/>
            <p:cNvSpPr/>
            <p:nvPr/>
          </p:nvSpPr>
          <p:spPr>
            <a:xfrm>
              <a:off x="-16432" y="1506122"/>
              <a:ext cx="1719619" cy="654849"/>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CKD G1–G2 with osteoporosis and/or high risk of fracture*</a:t>
              </a:r>
              <a:endParaRPr/>
            </a:p>
          </p:txBody>
        </p:sp>
        <p:sp>
          <p:nvSpPr>
            <p:cNvPr id="578" name="Google Shape;578;p41"/>
            <p:cNvSpPr/>
            <p:nvPr/>
          </p:nvSpPr>
          <p:spPr>
            <a:xfrm>
              <a:off x="2008409" y="1536213"/>
              <a:ext cx="2381048" cy="654849"/>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CKD G3a–G3b with PTH in the normal range and osteoporosis and/or high risk of fracture*</a:t>
              </a:r>
              <a:endParaRPr/>
            </a:p>
          </p:txBody>
        </p:sp>
        <p:sp>
          <p:nvSpPr>
            <p:cNvPr id="579" name="Google Shape;579;p41"/>
            <p:cNvSpPr/>
            <p:nvPr/>
          </p:nvSpPr>
          <p:spPr>
            <a:xfrm>
              <a:off x="1" y="2432695"/>
              <a:ext cx="4389456" cy="654849"/>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As defined by the WHO, osteoporosis is present when BMD is 2.5 SD or more below the average value (a T-score of &lt;−2.5 SD).</a:t>
              </a:r>
              <a:endParaRPr/>
            </a:p>
          </p:txBody>
        </p:sp>
        <p:sp>
          <p:nvSpPr>
            <p:cNvPr id="580" name="Google Shape;580;p41"/>
            <p:cNvSpPr/>
            <p:nvPr/>
          </p:nvSpPr>
          <p:spPr>
            <a:xfrm>
              <a:off x="1007080" y="4131330"/>
              <a:ext cx="1757789" cy="398579"/>
            </a:xfrm>
            <a:prstGeom prst="roundRect">
              <a:avLst>
                <a:gd fmla="val 16667" name="adj"/>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4472C4"/>
                </a:buClr>
                <a:buSzPts val="1400"/>
                <a:buFont typeface="Garamond"/>
                <a:buNone/>
              </a:pPr>
              <a:r>
                <a:rPr b="0" i="0" lang="en-US" sz="1400" u="none" cap="none" strike="noStrike">
                  <a:solidFill>
                    <a:srgbClr val="4472C4"/>
                  </a:solidFill>
                  <a:latin typeface="Garamond"/>
                  <a:ea typeface="Garamond"/>
                  <a:cs typeface="Garamond"/>
                  <a:sym typeface="Garamond"/>
                </a:rPr>
                <a:t>Normal </a:t>
              </a:r>
              <a:endParaRPr/>
            </a:p>
          </p:txBody>
        </p:sp>
        <p:sp>
          <p:nvSpPr>
            <p:cNvPr id="581" name="Google Shape;581;p41"/>
            <p:cNvSpPr/>
            <p:nvPr/>
          </p:nvSpPr>
          <p:spPr>
            <a:xfrm>
              <a:off x="8633" y="3429000"/>
              <a:ext cx="4380824" cy="479213"/>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Baseline serum calcium, phosphate, PTH, alkaline phosphatase (ALP), and 25 hydroxyvitamin D (25-OHD)</a:t>
              </a:r>
              <a:endParaRPr/>
            </a:p>
          </p:txBody>
        </p:sp>
        <p:sp>
          <p:nvSpPr>
            <p:cNvPr id="582" name="Google Shape;582;p41"/>
            <p:cNvSpPr/>
            <p:nvPr/>
          </p:nvSpPr>
          <p:spPr>
            <a:xfrm>
              <a:off x="14897" y="4870535"/>
              <a:ext cx="11329862" cy="448066"/>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Garamond"/>
                  <a:ea typeface="Garamond"/>
                  <a:cs typeface="Garamond"/>
                  <a:sym typeface="Garamond"/>
                </a:rPr>
                <a:t>Antiresorptive medications as per usual osteoporosis guidelines</a:t>
              </a:r>
              <a:endParaRPr/>
            </a:p>
          </p:txBody>
        </p:sp>
        <p:sp>
          <p:nvSpPr>
            <p:cNvPr id="583" name="Google Shape;583;p41"/>
            <p:cNvSpPr/>
            <p:nvPr/>
          </p:nvSpPr>
          <p:spPr>
            <a:xfrm>
              <a:off x="1756349" y="1333708"/>
              <a:ext cx="259252" cy="310460"/>
            </a:xfrm>
            <a:prstGeom prst="downArrow">
              <a:avLst>
                <a:gd fmla="val 50000" name="adj1"/>
                <a:gd fmla="val 50000" name="adj2"/>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584" name="Google Shape;584;p41"/>
            <p:cNvSpPr/>
            <p:nvPr/>
          </p:nvSpPr>
          <p:spPr>
            <a:xfrm>
              <a:off x="1719619" y="2081500"/>
              <a:ext cx="259252" cy="310460"/>
            </a:xfrm>
            <a:prstGeom prst="downArrow">
              <a:avLst>
                <a:gd fmla="val 50000" name="adj1"/>
                <a:gd fmla="val 50000" name="adj2"/>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585" name="Google Shape;585;p41"/>
            <p:cNvSpPr/>
            <p:nvPr/>
          </p:nvSpPr>
          <p:spPr>
            <a:xfrm>
              <a:off x="1719619" y="3076723"/>
              <a:ext cx="259252" cy="310460"/>
            </a:xfrm>
            <a:prstGeom prst="downArrow">
              <a:avLst>
                <a:gd fmla="val 50000" name="adj1"/>
                <a:gd fmla="val 50000" name="adj2"/>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586" name="Google Shape;586;p41"/>
            <p:cNvSpPr/>
            <p:nvPr/>
          </p:nvSpPr>
          <p:spPr>
            <a:xfrm>
              <a:off x="1719619" y="3848602"/>
              <a:ext cx="259252" cy="310460"/>
            </a:xfrm>
            <a:prstGeom prst="downArrow">
              <a:avLst>
                <a:gd fmla="val 50000" name="adj1"/>
                <a:gd fmla="val 50000" name="adj2"/>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587" name="Google Shape;587;p41"/>
            <p:cNvSpPr/>
            <p:nvPr/>
          </p:nvSpPr>
          <p:spPr>
            <a:xfrm>
              <a:off x="1719619" y="4561575"/>
              <a:ext cx="259252" cy="310460"/>
            </a:xfrm>
            <a:prstGeom prst="downArrow">
              <a:avLst>
                <a:gd fmla="val 50000" name="adj1"/>
                <a:gd fmla="val 50000" name="adj2"/>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588" name="Google Shape;588;p41"/>
            <p:cNvSpPr/>
            <p:nvPr/>
          </p:nvSpPr>
          <p:spPr>
            <a:xfrm>
              <a:off x="7246310" y="2409964"/>
              <a:ext cx="1978619" cy="1019736"/>
            </a:xfrm>
            <a:prstGeom prst="roundRect">
              <a:avLst>
                <a:gd fmla="val 16667" name="adj"/>
              </a:avLst>
            </a:prstGeom>
            <a:solidFill>
              <a:srgbClr val="BBD6EE"/>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Garamond"/>
                <a:buNone/>
              </a:pPr>
              <a:r>
                <a:rPr b="0" i="0" lang="en-US" sz="1000" u="none" cap="none" strike="noStrike">
                  <a:solidFill>
                    <a:srgbClr val="000000"/>
                  </a:solidFill>
                  <a:latin typeface="Garamond"/>
                  <a:ea typeface="Garamond"/>
                  <a:cs typeface="Garamond"/>
                  <a:sym typeface="Garamond"/>
                </a:rPr>
                <a:t>eGFR &gt; 30 ml/min/ 1.73 m2 and low BMD, treatment with vitamin D, calcitriol/alfacalcidol, and/or antiresorptive agents be considered</a:t>
              </a:r>
              <a:endParaRPr/>
            </a:p>
          </p:txBody>
        </p:sp>
        <p:sp>
          <p:nvSpPr>
            <p:cNvPr id="589" name="Google Shape;589;p41"/>
            <p:cNvSpPr/>
            <p:nvPr/>
          </p:nvSpPr>
          <p:spPr>
            <a:xfrm>
              <a:off x="9937763" y="2386002"/>
              <a:ext cx="1627409" cy="1019036"/>
            </a:xfrm>
            <a:prstGeom prst="roundRect">
              <a:avLst>
                <a:gd fmla="val 16667" name="adj"/>
              </a:avLst>
            </a:prstGeom>
            <a:solidFill>
              <a:srgbClr val="BBD6EE"/>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Insufficient data to guide on treatment after 12 months </a:t>
              </a:r>
              <a:endParaRPr/>
            </a:p>
          </p:txBody>
        </p:sp>
        <p:sp>
          <p:nvSpPr>
            <p:cNvPr id="590" name="Google Shape;590;p41"/>
            <p:cNvSpPr/>
            <p:nvPr/>
          </p:nvSpPr>
          <p:spPr>
            <a:xfrm>
              <a:off x="7246311" y="1618434"/>
              <a:ext cx="1978618" cy="654848"/>
            </a:xfrm>
            <a:prstGeom prst="roundRect">
              <a:avLst>
                <a:gd fmla="val 16667" name="adj"/>
              </a:avLst>
            </a:prstGeom>
            <a:solidFill>
              <a:srgbClr val="BBD6EE"/>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First 12 months</a:t>
              </a:r>
              <a:endParaRPr b="0" i="0" sz="1200" u="none" cap="none" strike="noStrike">
                <a:solidFill>
                  <a:srgbClr val="000000"/>
                </a:solidFill>
                <a:latin typeface="Garamond"/>
                <a:ea typeface="Garamond"/>
                <a:cs typeface="Garamond"/>
                <a:sym typeface="Garamond"/>
              </a:endParaRPr>
            </a:p>
          </p:txBody>
        </p:sp>
        <p:sp>
          <p:nvSpPr>
            <p:cNvPr id="591" name="Google Shape;591;p41"/>
            <p:cNvSpPr/>
            <p:nvPr/>
          </p:nvSpPr>
          <p:spPr>
            <a:xfrm>
              <a:off x="9937763" y="1576994"/>
              <a:ext cx="1511988" cy="638793"/>
            </a:xfrm>
            <a:prstGeom prst="roundRect">
              <a:avLst>
                <a:gd fmla="val 16667" name="adj"/>
              </a:avLst>
            </a:prstGeom>
            <a:solidFill>
              <a:srgbClr val="BBD6EE"/>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After12 months</a:t>
              </a:r>
              <a:endParaRPr b="0" i="0" sz="1200" u="none" cap="none" strike="noStrike">
                <a:solidFill>
                  <a:srgbClr val="000000"/>
                </a:solidFill>
                <a:latin typeface="Garamond"/>
                <a:ea typeface="Garamond"/>
                <a:cs typeface="Garamond"/>
                <a:sym typeface="Garamond"/>
              </a:endParaRPr>
            </a:p>
          </p:txBody>
        </p:sp>
        <p:sp>
          <p:nvSpPr>
            <p:cNvPr id="592" name="Google Shape;592;p41"/>
            <p:cNvSpPr/>
            <p:nvPr/>
          </p:nvSpPr>
          <p:spPr>
            <a:xfrm>
              <a:off x="9458215" y="1379087"/>
              <a:ext cx="259252" cy="310460"/>
            </a:xfrm>
            <a:prstGeom prst="downArrow">
              <a:avLst>
                <a:gd fmla="val 50000" name="adj1"/>
                <a:gd fmla="val 50000" name="adj2"/>
              </a:avLst>
            </a:prstGeom>
            <a:solidFill>
              <a:srgbClr val="BBD6EE"/>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593" name="Google Shape;593;p41"/>
            <p:cNvSpPr/>
            <p:nvPr/>
          </p:nvSpPr>
          <p:spPr>
            <a:xfrm>
              <a:off x="9501826" y="2393926"/>
              <a:ext cx="259252" cy="310460"/>
            </a:xfrm>
            <a:prstGeom prst="downArrow">
              <a:avLst>
                <a:gd fmla="val 50000" name="adj1"/>
                <a:gd fmla="val 50000" name="adj2"/>
              </a:avLst>
            </a:prstGeom>
            <a:solidFill>
              <a:srgbClr val="BBD6EE"/>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594" name="Google Shape;594;p41"/>
            <p:cNvSpPr/>
            <p:nvPr/>
          </p:nvSpPr>
          <p:spPr>
            <a:xfrm>
              <a:off x="9501826" y="3441542"/>
              <a:ext cx="259252" cy="310460"/>
            </a:xfrm>
            <a:prstGeom prst="downArrow">
              <a:avLst>
                <a:gd fmla="val 50000" name="adj1"/>
                <a:gd fmla="val 50000" name="adj2"/>
              </a:avLst>
            </a:prstGeom>
            <a:solidFill>
              <a:srgbClr val="BBD6EE"/>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595" name="Google Shape;595;p41"/>
            <p:cNvSpPr/>
            <p:nvPr/>
          </p:nvSpPr>
          <p:spPr>
            <a:xfrm>
              <a:off x="14897" y="5563423"/>
              <a:ext cx="2753688" cy="654849"/>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Garamond"/>
                <a:buNone/>
              </a:pPr>
              <a:r>
                <a:rPr b="0" i="0" lang="en-US" sz="1000" u="none" cap="none" strike="noStrike">
                  <a:solidFill>
                    <a:srgbClr val="000000"/>
                  </a:solidFill>
                  <a:latin typeface="Garamond"/>
                  <a:ea typeface="Garamond"/>
                  <a:cs typeface="Garamond"/>
                  <a:sym typeface="Garamond"/>
                </a:rPr>
                <a:t>Lifestyle modification • Nutrition • Vitamin D • Weight-bearing physical activity • Fall prevention • Cessation of smoking</a:t>
              </a:r>
              <a:endParaRPr/>
            </a:p>
          </p:txBody>
        </p:sp>
        <p:sp>
          <p:nvSpPr>
            <p:cNvPr id="596" name="Google Shape;596;p41"/>
            <p:cNvSpPr/>
            <p:nvPr/>
          </p:nvSpPr>
          <p:spPr>
            <a:xfrm>
              <a:off x="3036758" y="5563422"/>
              <a:ext cx="2753688" cy="654849"/>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Garamond"/>
                <a:buNone/>
              </a:pPr>
              <a:r>
                <a:rPr b="0" i="0" lang="en-US" sz="1000" u="none" cap="none" strike="noStrike">
                  <a:solidFill>
                    <a:srgbClr val="000000"/>
                  </a:solidFill>
                  <a:latin typeface="Garamond"/>
                  <a:ea typeface="Garamond"/>
                  <a:cs typeface="Garamond"/>
                  <a:sym typeface="Garamond"/>
                </a:rPr>
                <a:t>Follow-up • Assess for compliance and side effects • BTMs to verify compliance • Beware of discontinuing denosumab</a:t>
              </a:r>
              <a:endParaRPr/>
            </a:p>
          </p:txBody>
        </p:sp>
      </p:grpSp>
      <p:sp>
        <p:nvSpPr>
          <p:cNvPr id="597" name="Google Shape;597;p41"/>
          <p:cNvSpPr/>
          <p:nvPr/>
        </p:nvSpPr>
        <p:spPr>
          <a:xfrm>
            <a:off x="0" y="6626"/>
            <a:ext cx="12192000" cy="6851374"/>
          </a:xfrm>
          <a:prstGeom prst="frame">
            <a:avLst>
              <a:gd fmla="val 1868" name="adj1"/>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aramond"/>
              <a:ea typeface="Garamond"/>
              <a:cs typeface="Garamond"/>
              <a:sym typeface="Garamon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grpSp>
        <p:nvGrpSpPr>
          <p:cNvPr id="603" name="Google Shape;603;p42"/>
          <p:cNvGrpSpPr/>
          <p:nvPr/>
        </p:nvGrpSpPr>
        <p:grpSpPr>
          <a:xfrm>
            <a:off x="0" y="235752"/>
            <a:ext cx="11951214" cy="6386495"/>
            <a:chOff x="0" y="-184426"/>
            <a:chExt cx="11951214" cy="6917848"/>
          </a:xfrm>
        </p:grpSpPr>
        <p:sp>
          <p:nvSpPr>
            <p:cNvPr id="604" name="Google Shape;604;p42"/>
            <p:cNvSpPr/>
            <p:nvPr/>
          </p:nvSpPr>
          <p:spPr>
            <a:xfrm>
              <a:off x="4856829" y="-184426"/>
              <a:ext cx="1719619" cy="464949"/>
            </a:xfrm>
            <a:prstGeom prst="roundRect">
              <a:avLst>
                <a:gd fmla="val 16667" name="adj"/>
              </a:avLst>
            </a:prstGeom>
            <a:solidFill>
              <a:srgbClr val="7030A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Garamond"/>
                <a:buNone/>
              </a:pPr>
              <a:r>
                <a:rPr b="1" i="0" lang="en-US" sz="2400" u="none" cap="none" strike="noStrike">
                  <a:solidFill>
                    <a:schemeClr val="lt1"/>
                  </a:solidFill>
                  <a:latin typeface="Garamond"/>
                  <a:ea typeface="Garamond"/>
                  <a:cs typeface="Garamond"/>
                  <a:sym typeface="Garamond"/>
                </a:rPr>
                <a:t>CKD </a:t>
              </a:r>
              <a:endParaRPr/>
            </a:p>
          </p:txBody>
        </p:sp>
        <p:sp>
          <p:nvSpPr>
            <p:cNvPr id="605" name="Google Shape;605;p42"/>
            <p:cNvSpPr/>
            <p:nvPr/>
          </p:nvSpPr>
          <p:spPr>
            <a:xfrm>
              <a:off x="4856829" y="585850"/>
              <a:ext cx="1719619" cy="479214"/>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CKD stage 4-5 disease </a:t>
              </a:r>
              <a:endParaRPr/>
            </a:p>
          </p:txBody>
        </p:sp>
        <p:sp>
          <p:nvSpPr>
            <p:cNvPr id="606" name="Google Shape;606;p42"/>
            <p:cNvSpPr/>
            <p:nvPr/>
          </p:nvSpPr>
          <p:spPr>
            <a:xfrm>
              <a:off x="0" y="6149085"/>
              <a:ext cx="11949193" cy="584337"/>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Garamond"/>
                  <a:ea typeface="Garamond"/>
                  <a:cs typeface="Garamond"/>
                  <a:sym typeface="Garamond"/>
                </a:rPr>
                <a:t>Antiresorptive medications as per usual osteoporosis guidelines</a:t>
              </a:r>
              <a:endParaRPr/>
            </a:p>
          </p:txBody>
        </p:sp>
        <p:sp>
          <p:nvSpPr>
            <p:cNvPr id="607" name="Google Shape;607;p42"/>
            <p:cNvSpPr/>
            <p:nvPr/>
          </p:nvSpPr>
          <p:spPr>
            <a:xfrm>
              <a:off x="3523345" y="2533004"/>
              <a:ext cx="4194403" cy="639501"/>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KDIGO suggests, that if baseline  serum calcium, phosphate, PTH, and 25-OHD are abnormal,  the following might be considered</a:t>
              </a:r>
              <a:endParaRPr/>
            </a:p>
          </p:txBody>
        </p:sp>
        <p:sp>
          <p:nvSpPr>
            <p:cNvPr id="608" name="Google Shape;608;p42"/>
            <p:cNvSpPr/>
            <p:nvPr/>
          </p:nvSpPr>
          <p:spPr>
            <a:xfrm>
              <a:off x="240785" y="3548638"/>
              <a:ext cx="3968240" cy="1268332"/>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Garamond"/>
                <a:buNone/>
              </a:pPr>
              <a:r>
                <a:rPr b="1" i="0" lang="en-US" sz="1200" u="none" cap="none" strike="noStrike">
                  <a:solidFill>
                    <a:srgbClr val="000000"/>
                  </a:solidFill>
                  <a:latin typeface="Garamond"/>
                  <a:ea typeface="Garamond"/>
                  <a:cs typeface="Garamond"/>
                  <a:sym typeface="Garamond"/>
                </a:rPr>
                <a:t>Hyperphosphatemia </a:t>
              </a:r>
              <a:endParaRPr/>
            </a:p>
            <a:p>
              <a:pPr indent="-171450" lvl="0" marL="171450" marR="0" rtl="0" algn="ctr">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Garamond"/>
                  <a:ea typeface="Garamond"/>
                  <a:cs typeface="Garamond"/>
                  <a:sym typeface="Garamond"/>
                </a:rPr>
                <a:t>Reduce dietary phosphate</a:t>
              </a:r>
              <a:endParaRPr/>
            </a:p>
            <a:p>
              <a:pPr indent="-171450" lvl="0" marL="171450" marR="0" rtl="0" algn="ctr">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Garamond"/>
                  <a:ea typeface="Garamond"/>
                  <a:cs typeface="Garamond"/>
                  <a:sym typeface="Garamond"/>
                </a:rPr>
                <a:t>If resistant, phosphate binders can be considered</a:t>
              </a:r>
              <a:endParaRPr/>
            </a:p>
            <a:p>
              <a:pPr indent="-171450" lvl="0" marL="171450" marR="0" rtl="0" algn="ctr">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Garamond"/>
                  <a:ea typeface="Garamond"/>
                  <a:cs typeface="Garamond"/>
                  <a:sym typeface="Garamond"/>
                </a:rPr>
                <a:t>In CKD stage 5, dialytic removal of phosphate can be used</a:t>
              </a:r>
              <a:endParaRPr/>
            </a:p>
          </p:txBody>
        </p:sp>
        <p:sp>
          <p:nvSpPr>
            <p:cNvPr id="609" name="Google Shape;609;p42"/>
            <p:cNvSpPr/>
            <p:nvPr/>
          </p:nvSpPr>
          <p:spPr>
            <a:xfrm>
              <a:off x="4331402" y="4094876"/>
              <a:ext cx="2718455" cy="744668"/>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Garamond"/>
                <a:buNone/>
              </a:pPr>
              <a:r>
                <a:rPr b="1" i="0" lang="en-US" sz="1200" u="none" cap="none" strike="noStrike">
                  <a:solidFill>
                    <a:srgbClr val="000000"/>
                  </a:solidFill>
                  <a:latin typeface="Garamond"/>
                  <a:ea typeface="Garamond"/>
                  <a:cs typeface="Garamond"/>
                  <a:sym typeface="Garamond"/>
                </a:rPr>
                <a:t>Hypocalcemia </a:t>
              </a:r>
              <a:endParaRPr/>
            </a:p>
            <a:p>
              <a:pPr indent="-171450" lvl="0" marL="171450" marR="0" rtl="0" algn="ctr">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Garamond"/>
                  <a:ea typeface="Garamond"/>
                  <a:cs typeface="Garamond"/>
                  <a:sym typeface="Garamond"/>
                </a:rPr>
                <a:t>Serum calcium should be maintained within the reference range, </a:t>
              </a:r>
              <a:endParaRPr/>
            </a:p>
          </p:txBody>
        </p:sp>
        <p:sp>
          <p:nvSpPr>
            <p:cNvPr id="610" name="Google Shape;610;p42"/>
            <p:cNvSpPr/>
            <p:nvPr/>
          </p:nvSpPr>
          <p:spPr>
            <a:xfrm>
              <a:off x="7086334" y="3912976"/>
              <a:ext cx="1262828" cy="690595"/>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000000"/>
                  </a:solidFill>
                  <a:latin typeface="Garamond"/>
                  <a:ea typeface="Garamond"/>
                  <a:cs typeface="Garamond"/>
                  <a:sym typeface="Garamond"/>
                </a:rPr>
                <a:t>Vitamin D</a:t>
              </a:r>
              <a:endParaRPr/>
            </a:p>
          </p:txBody>
        </p:sp>
        <p:sp>
          <p:nvSpPr>
            <p:cNvPr id="611" name="Google Shape;611;p42"/>
            <p:cNvSpPr/>
            <p:nvPr/>
          </p:nvSpPr>
          <p:spPr>
            <a:xfrm>
              <a:off x="8388399" y="3760312"/>
              <a:ext cx="3531014" cy="1056658"/>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rgbClr val="000000"/>
                </a:solidFill>
                <a:latin typeface="Garamond"/>
                <a:ea typeface="Garamond"/>
                <a:cs typeface="Garamond"/>
                <a:sym typeface="Garamond"/>
              </a:endParaRPr>
            </a:p>
            <a:p>
              <a:pPr indent="0" lvl="0" marL="0" marR="0" rtl="0" algn="ctr">
                <a:spcBef>
                  <a:spcPts val="0"/>
                </a:spcBef>
                <a:spcAft>
                  <a:spcPts val="0"/>
                </a:spcAft>
                <a:buNone/>
              </a:pPr>
              <a:r>
                <a:rPr b="1" lang="en-US" sz="1200">
                  <a:solidFill>
                    <a:srgbClr val="000000"/>
                  </a:solidFill>
                  <a:latin typeface="Garamond"/>
                  <a:ea typeface="Garamond"/>
                  <a:cs typeface="Garamond"/>
                  <a:sym typeface="Garamond"/>
                </a:rPr>
                <a:t>Hyperparathyroidism</a:t>
              </a:r>
              <a:endParaRPr/>
            </a:p>
            <a:p>
              <a:pPr indent="0" lvl="0" marL="0" marR="0" rtl="0" algn="ctr">
                <a:spcBef>
                  <a:spcPts val="0"/>
                </a:spcBef>
                <a:spcAft>
                  <a:spcPts val="0"/>
                </a:spcAft>
                <a:buNone/>
              </a:pPr>
              <a:r>
                <a:rPr lang="en-US" sz="1200">
                  <a:solidFill>
                    <a:srgbClr val="000000"/>
                  </a:solidFill>
                  <a:latin typeface="Garamond"/>
                  <a:ea typeface="Garamond"/>
                  <a:cs typeface="Garamond"/>
                  <a:sym typeface="Garamond"/>
                </a:rPr>
                <a:t>If PTH remains out of target despite correction of hypocalcemia, hyperphosphatemia, and use of vitamin D analogs, calcimimetics followed by parathyroidectomy might be considered</a:t>
              </a:r>
              <a:endParaRPr/>
            </a:p>
            <a:p>
              <a:pPr indent="0" lvl="0" marL="0" marR="0" rtl="0" algn="ctr">
                <a:spcBef>
                  <a:spcPts val="0"/>
                </a:spcBef>
                <a:spcAft>
                  <a:spcPts val="0"/>
                </a:spcAft>
                <a:buNone/>
              </a:pPr>
              <a:r>
                <a:t/>
              </a:r>
              <a:endParaRPr b="1" sz="1200">
                <a:solidFill>
                  <a:srgbClr val="000000"/>
                </a:solidFill>
                <a:latin typeface="Garamond"/>
                <a:ea typeface="Garamond"/>
                <a:cs typeface="Garamond"/>
                <a:sym typeface="Garamond"/>
              </a:endParaRPr>
            </a:p>
          </p:txBody>
        </p:sp>
        <p:sp>
          <p:nvSpPr>
            <p:cNvPr id="612" name="Google Shape;612;p42"/>
            <p:cNvSpPr/>
            <p:nvPr/>
          </p:nvSpPr>
          <p:spPr>
            <a:xfrm>
              <a:off x="1010363" y="1749858"/>
              <a:ext cx="1955730" cy="669689"/>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Garamond"/>
                  <a:ea typeface="Garamond"/>
                  <a:cs typeface="Garamond"/>
                  <a:sym typeface="Garamond"/>
                </a:rPr>
                <a:t>Postmenopausal , Age &gt; 50 years</a:t>
              </a:r>
              <a:endParaRPr/>
            </a:p>
          </p:txBody>
        </p:sp>
        <p:sp>
          <p:nvSpPr>
            <p:cNvPr id="613" name="Google Shape;613;p42"/>
            <p:cNvSpPr/>
            <p:nvPr/>
          </p:nvSpPr>
          <p:spPr>
            <a:xfrm>
              <a:off x="6691098" y="1112607"/>
              <a:ext cx="4499731" cy="620879"/>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Garamond"/>
                  <a:ea typeface="Garamond"/>
                  <a:cs typeface="Garamond"/>
                  <a:sym typeface="Garamond"/>
                </a:rPr>
                <a:t>Fragility fractures (spine, hip, proximal humerus, pelvis or multiple)</a:t>
              </a:r>
              <a:endParaRPr/>
            </a:p>
          </p:txBody>
        </p:sp>
        <p:sp>
          <p:nvSpPr>
            <p:cNvPr id="614" name="Google Shape;614;p42"/>
            <p:cNvSpPr/>
            <p:nvPr/>
          </p:nvSpPr>
          <p:spPr>
            <a:xfrm>
              <a:off x="1001171" y="1086394"/>
              <a:ext cx="1964922" cy="636647"/>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000000"/>
                  </a:solidFill>
                  <a:latin typeface="Garamond"/>
                  <a:ea typeface="Garamond"/>
                  <a:cs typeface="Garamond"/>
                  <a:sym typeface="Garamond"/>
                </a:rPr>
                <a:t>High </a:t>
              </a:r>
              <a:endParaRPr/>
            </a:p>
            <a:p>
              <a:pPr indent="0" lvl="0" marL="0" marR="0" rtl="0" algn="ctr">
                <a:spcBef>
                  <a:spcPts val="0"/>
                </a:spcBef>
                <a:spcAft>
                  <a:spcPts val="0"/>
                </a:spcAft>
                <a:buNone/>
              </a:pPr>
              <a:r>
                <a:rPr lang="en-US" sz="1200">
                  <a:solidFill>
                    <a:srgbClr val="000000"/>
                  </a:solidFill>
                  <a:latin typeface="Garamond"/>
                  <a:ea typeface="Garamond"/>
                  <a:cs typeface="Garamond"/>
                  <a:sym typeface="Garamond"/>
                </a:rPr>
                <a:t>Country-specific FRAX fracture possibility</a:t>
              </a:r>
              <a:endParaRPr/>
            </a:p>
          </p:txBody>
        </p:sp>
        <p:sp>
          <p:nvSpPr>
            <p:cNvPr id="615" name="Google Shape;615;p42"/>
            <p:cNvSpPr/>
            <p:nvPr/>
          </p:nvSpPr>
          <p:spPr>
            <a:xfrm>
              <a:off x="3050219" y="1768760"/>
              <a:ext cx="1852753" cy="655310"/>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Garamond"/>
                  <a:ea typeface="Garamond"/>
                  <a:cs typeface="Garamond"/>
                  <a:sym typeface="Garamond"/>
                </a:rPr>
                <a:t>Lateral imaging of spine</a:t>
              </a:r>
              <a:endParaRPr/>
            </a:p>
            <a:p>
              <a:pPr indent="0" lvl="0" marL="0" marR="0" rtl="0" algn="ctr">
                <a:spcBef>
                  <a:spcPts val="0"/>
                </a:spcBef>
                <a:spcAft>
                  <a:spcPts val="0"/>
                </a:spcAft>
                <a:buNone/>
              </a:pPr>
              <a:r>
                <a:rPr lang="en-US" sz="1200">
                  <a:solidFill>
                    <a:srgbClr val="000000"/>
                  </a:solidFill>
                  <a:latin typeface="Garamond"/>
                  <a:ea typeface="Garamond"/>
                  <a:cs typeface="Garamond"/>
                  <a:sym typeface="Garamond"/>
                </a:rPr>
                <a:t>Vertebral fracture assessment </a:t>
              </a:r>
              <a:endParaRPr/>
            </a:p>
          </p:txBody>
        </p:sp>
        <p:sp>
          <p:nvSpPr>
            <p:cNvPr id="616" name="Google Shape;616;p42"/>
            <p:cNvSpPr/>
            <p:nvPr/>
          </p:nvSpPr>
          <p:spPr>
            <a:xfrm>
              <a:off x="3050219" y="1086395"/>
              <a:ext cx="1852753" cy="655310"/>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Garamond"/>
                  <a:ea typeface="Garamond"/>
                  <a:cs typeface="Garamond"/>
                  <a:sym typeface="Garamond"/>
                </a:rPr>
                <a:t>DXA-based BMD at spine or hip: T ≤ –2.5 </a:t>
              </a:r>
              <a:endParaRPr/>
            </a:p>
          </p:txBody>
        </p:sp>
        <p:sp>
          <p:nvSpPr>
            <p:cNvPr id="617" name="Google Shape;617;p42"/>
            <p:cNvSpPr/>
            <p:nvPr/>
          </p:nvSpPr>
          <p:spPr>
            <a:xfrm>
              <a:off x="6671268" y="1769584"/>
              <a:ext cx="4905966" cy="761783"/>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000000"/>
                  </a:solidFill>
                  <a:latin typeface="Garamond"/>
                  <a:ea typeface="Garamond"/>
                  <a:cs typeface="Garamond"/>
                  <a:sym typeface="Garamond"/>
                </a:rPr>
                <a:t>Bone biopsy</a:t>
              </a:r>
              <a:endParaRPr/>
            </a:p>
            <a:p>
              <a:pPr indent="0" lvl="0" marL="0" marR="0" rtl="0" algn="ctr">
                <a:spcBef>
                  <a:spcPts val="0"/>
                </a:spcBef>
                <a:spcAft>
                  <a:spcPts val="0"/>
                </a:spcAft>
                <a:buNone/>
              </a:pPr>
              <a:r>
                <a:rPr lang="en-US" sz="1200">
                  <a:solidFill>
                    <a:srgbClr val="000000"/>
                  </a:solidFill>
                  <a:latin typeface="Garamond"/>
                  <a:ea typeface="Garamond"/>
                  <a:cs typeface="Garamond"/>
                  <a:sym typeface="Garamond"/>
                </a:rPr>
                <a:t>Suggested particularly in those with CKD stage 3a–5D</a:t>
              </a:r>
              <a:endParaRPr/>
            </a:p>
            <a:p>
              <a:pPr indent="0" lvl="0" marL="0" marR="0" rtl="0" algn="ctr">
                <a:spcBef>
                  <a:spcPts val="0"/>
                </a:spcBef>
                <a:spcAft>
                  <a:spcPts val="0"/>
                </a:spcAft>
                <a:buNone/>
              </a:pPr>
              <a:r>
                <a:rPr lang="en-US" sz="1200">
                  <a:solidFill>
                    <a:srgbClr val="000000"/>
                  </a:solidFill>
                  <a:latin typeface="Garamond"/>
                  <a:ea typeface="Garamond"/>
                  <a:cs typeface="Garamond"/>
                  <a:sym typeface="Garamond"/>
                </a:rPr>
                <a:t> 2017 update to the KDIGO guidelines emphasize that antiresorptive therapy should not be withheld for bone biopsy </a:t>
              </a:r>
              <a:endParaRPr/>
            </a:p>
          </p:txBody>
        </p:sp>
        <p:sp>
          <p:nvSpPr>
            <p:cNvPr id="618" name="Google Shape;618;p42"/>
            <p:cNvSpPr/>
            <p:nvPr/>
          </p:nvSpPr>
          <p:spPr>
            <a:xfrm>
              <a:off x="240785" y="4912339"/>
              <a:ext cx="11710429" cy="860613"/>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000000"/>
                  </a:solidFill>
                  <a:latin typeface="Garamond"/>
                  <a:ea typeface="Garamond"/>
                  <a:cs typeface="Garamond"/>
                  <a:sym typeface="Garamond"/>
                </a:rPr>
                <a:t>Rule out adynamic bone disease </a:t>
              </a:r>
              <a:endParaRPr/>
            </a:p>
            <a:p>
              <a:pPr indent="0" lvl="0" marL="0" marR="0" rtl="0" algn="ctr">
                <a:spcBef>
                  <a:spcPts val="0"/>
                </a:spcBef>
                <a:spcAft>
                  <a:spcPts val="0"/>
                </a:spcAft>
                <a:buNone/>
              </a:pPr>
              <a:r>
                <a:rPr lang="en-US" sz="1200">
                  <a:solidFill>
                    <a:srgbClr val="000000"/>
                  </a:solidFill>
                  <a:latin typeface="Garamond"/>
                  <a:ea typeface="Garamond"/>
                  <a:cs typeface="Garamond"/>
                  <a:sym typeface="Garamond"/>
                </a:rPr>
                <a:t>Hemodialysis (HD) patients (in whom adynamic bone disease is particularly prevalent), bs- ALP &lt; 20 μg/L (0.02 U/L) and PTH &lt; 200 ng/L (21 pmol/L) had 100% sensitivity, 100% specificity, 100% PPV, and 84% NPV for adynamic bone disease </a:t>
              </a:r>
              <a:endParaRPr/>
            </a:p>
            <a:p>
              <a:pPr indent="0" lvl="0" marL="0" marR="0" rtl="0" algn="ctr">
                <a:spcBef>
                  <a:spcPts val="0"/>
                </a:spcBef>
                <a:spcAft>
                  <a:spcPts val="0"/>
                </a:spcAft>
                <a:buNone/>
              </a:pPr>
              <a:r>
                <a:rPr lang="en-US" sz="1200">
                  <a:solidFill>
                    <a:srgbClr val="000000"/>
                  </a:solidFill>
                  <a:latin typeface="Garamond"/>
                  <a:ea typeface="Garamond"/>
                  <a:cs typeface="Garamond"/>
                  <a:sym typeface="Garamond"/>
                </a:rPr>
                <a:t>The use of antiresorptive medications in adynamic bone disease might worsen bone health </a:t>
              </a:r>
              <a:endParaRPr/>
            </a:p>
          </p:txBody>
        </p:sp>
        <p:sp>
          <p:nvSpPr>
            <p:cNvPr id="619" name="Google Shape;619;p42"/>
            <p:cNvSpPr/>
            <p:nvPr/>
          </p:nvSpPr>
          <p:spPr>
            <a:xfrm>
              <a:off x="5620547" y="248771"/>
              <a:ext cx="259252" cy="310460"/>
            </a:xfrm>
            <a:prstGeom prst="downArrow">
              <a:avLst>
                <a:gd fmla="val 50000" name="adj1"/>
                <a:gd fmla="val 50000" name="adj2"/>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Garamond"/>
                <a:ea typeface="Garamond"/>
                <a:cs typeface="Garamond"/>
                <a:sym typeface="Garamond"/>
              </a:endParaRPr>
            </a:p>
          </p:txBody>
        </p:sp>
        <p:sp>
          <p:nvSpPr>
            <p:cNvPr id="620" name="Google Shape;620;p42"/>
            <p:cNvSpPr/>
            <p:nvPr/>
          </p:nvSpPr>
          <p:spPr>
            <a:xfrm>
              <a:off x="5629441" y="1061275"/>
              <a:ext cx="259252" cy="310460"/>
            </a:xfrm>
            <a:prstGeom prst="downArrow">
              <a:avLst>
                <a:gd fmla="val 50000" name="adj1"/>
                <a:gd fmla="val 50000" name="adj2"/>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Garamond"/>
                <a:ea typeface="Garamond"/>
                <a:cs typeface="Garamond"/>
                <a:sym typeface="Garamond"/>
              </a:endParaRPr>
            </a:p>
          </p:txBody>
        </p:sp>
        <p:sp>
          <p:nvSpPr>
            <p:cNvPr id="621" name="Google Shape;621;p42"/>
            <p:cNvSpPr/>
            <p:nvPr/>
          </p:nvSpPr>
          <p:spPr>
            <a:xfrm>
              <a:off x="5647579" y="1720501"/>
              <a:ext cx="259252" cy="310460"/>
            </a:xfrm>
            <a:prstGeom prst="downArrow">
              <a:avLst>
                <a:gd fmla="val 50000" name="adj1"/>
                <a:gd fmla="val 50000" name="adj2"/>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Garamond"/>
                <a:ea typeface="Garamond"/>
                <a:cs typeface="Garamond"/>
                <a:sym typeface="Garamond"/>
              </a:endParaRPr>
            </a:p>
          </p:txBody>
        </p:sp>
        <p:sp>
          <p:nvSpPr>
            <p:cNvPr id="622" name="Google Shape;622;p42"/>
            <p:cNvSpPr/>
            <p:nvPr/>
          </p:nvSpPr>
          <p:spPr>
            <a:xfrm>
              <a:off x="5620547" y="4664071"/>
              <a:ext cx="259252" cy="310460"/>
            </a:xfrm>
            <a:prstGeom prst="downArrow">
              <a:avLst>
                <a:gd fmla="val 50000" name="adj1"/>
                <a:gd fmla="val 50000" name="adj2"/>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Garamond"/>
                <a:ea typeface="Garamond"/>
                <a:cs typeface="Garamond"/>
                <a:sym typeface="Garamond"/>
              </a:endParaRPr>
            </a:p>
          </p:txBody>
        </p:sp>
        <p:sp>
          <p:nvSpPr>
            <p:cNvPr id="623" name="Google Shape;623;p42"/>
            <p:cNvSpPr/>
            <p:nvPr/>
          </p:nvSpPr>
          <p:spPr>
            <a:xfrm>
              <a:off x="5629441" y="5785749"/>
              <a:ext cx="259252" cy="310460"/>
            </a:xfrm>
            <a:prstGeom prst="downArrow">
              <a:avLst>
                <a:gd fmla="val 50000" name="adj1"/>
                <a:gd fmla="val 50000" name="adj2"/>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Garamond"/>
                <a:ea typeface="Garamond"/>
                <a:cs typeface="Garamond"/>
                <a:sym typeface="Garamond"/>
              </a:endParaRPr>
            </a:p>
          </p:txBody>
        </p:sp>
        <p:sp>
          <p:nvSpPr>
            <p:cNvPr id="624" name="Google Shape;624;p42"/>
            <p:cNvSpPr/>
            <p:nvPr/>
          </p:nvSpPr>
          <p:spPr>
            <a:xfrm>
              <a:off x="4479927" y="3322227"/>
              <a:ext cx="2494215" cy="590750"/>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CKD–MBD and metabolic control</a:t>
              </a:r>
              <a:endParaRPr b="0" i="0" sz="1200" u="none" cap="none" strike="noStrike">
                <a:solidFill>
                  <a:srgbClr val="000000"/>
                </a:solidFill>
                <a:latin typeface="Garamond"/>
                <a:ea typeface="Garamond"/>
                <a:cs typeface="Garamond"/>
                <a:sym typeface="Garamond"/>
              </a:endParaRPr>
            </a:p>
          </p:txBody>
        </p:sp>
        <p:sp>
          <p:nvSpPr>
            <p:cNvPr id="625" name="Google Shape;625;p42"/>
            <p:cNvSpPr/>
            <p:nvPr/>
          </p:nvSpPr>
          <p:spPr>
            <a:xfrm>
              <a:off x="5574665" y="3019766"/>
              <a:ext cx="259252" cy="310460"/>
            </a:xfrm>
            <a:prstGeom prst="downArrow">
              <a:avLst>
                <a:gd fmla="val 50000" name="adj1"/>
                <a:gd fmla="val 50000" name="adj2"/>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Garamond"/>
                <a:ea typeface="Garamond"/>
                <a:cs typeface="Garamond"/>
                <a:sym typeface="Garamond"/>
              </a:endParaRPr>
            </a:p>
          </p:txBody>
        </p:sp>
        <p:sp>
          <p:nvSpPr>
            <p:cNvPr id="626" name="Google Shape;626;p42"/>
            <p:cNvSpPr/>
            <p:nvPr/>
          </p:nvSpPr>
          <p:spPr>
            <a:xfrm>
              <a:off x="5565721" y="3760312"/>
              <a:ext cx="259252" cy="310460"/>
            </a:xfrm>
            <a:prstGeom prst="downArrow">
              <a:avLst>
                <a:gd fmla="val 50000" name="adj1"/>
                <a:gd fmla="val 50000" name="adj2"/>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Garamond"/>
                <a:ea typeface="Garamond"/>
                <a:cs typeface="Garamond"/>
                <a:sym typeface="Garamond"/>
              </a:endParaRPr>
            </a:p>
          </p:txBody>
        </p:sp>
      </p:grpSp>
      <p:sp>
        <p:nvSpPr>
          <p:cNvPr id="627" name="Google Shape;627;p42"/>
          <p:cNvSpPr/>
          <p:nvPr/>
        </p:nvSpPr>
        <p:spPr>
          <a:xfrm>
            <a:off x="0" y="6626"/>
            <a:ext cx="12192000" cy="6851374"/>
          </a:xfrm>
          <a:prstGeom prst="frame">
            <a:avLst>
              <a:gd fmla="val 1868" name="adj1"/>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aramond"/>
              <a:ea typeface="Garamond"/>
              <a:cs typeface="Garamond"/>
              <a:sym typeface="Garamon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grpSp>
        <p:nvGrpSpPr>
          <p:cNvPr id="632" name="Google Shape;632;p43"/>
          <p:cNvGrpSpPr/>
          <p:nvPr/>
        </p:nvGrpSpPr>
        <p:grpSpPr>
          <a:xfrm>
            <a:off x="190844" y="241113"/>
            <a:ext cx="11810311" cy="6375774"/>
            <a:chOff x="216374" y="118016"/>
            <a:chExt cx="11329863" cy="6375774"/>
          </a:xfrm>
        </p:grpSpPr>
        <p:sp>
          <p:nvSpPr>
            <p:cNvPr id="633" name="Google Shape;633;p43"/>
            <p:cNvSpPr/>
            <p:nvPr/>
          </p:nvSpPr>
          <p:spPr>
            <a:xfrm>
              <a:off x="216375" y="118016"/>
              <a:ext cx="11329862" cy="584337"/>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000000"/>
                  </a:solidFill>
                  <a:latin typeface="Garamond"/>
                  <a:ea typeface="Garamond"/>
                  <a:cs typeface="Garamond"/>
                  <a:sym typeface="Garamond"/>
                </a:rPr>
                <a:t>Antiresorptive medications as per usual osteoporosis guidelines</a:t>
              </a:r>
              <a:endParaRPr/>
            </a:p>
          </p:txBody>
        </p:sp>
        <p:sp>
          <p:nvSpPr>
            <p:cNvPr id="634" name="Google Shape;634;p43"/>
            <p:cNvSpPr/>
            <p:nvPr/>
          </p:nvSpPr>
          <p:spPr>
            <a:xfrm>
              <a:off x="216375" y="960427"/>
              <a:ext cx="2753688" cy="654849"/>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Lifestyle modification • Nutrition • Vitamin D • Weight-bearing physical activity • Fall prevention • Cessation of smoking</a:t>
              </a:r>
              <a:endParaRPr/>
            </a:p>
          </p:txBody>
        </p:sp>
        <p:sp>
          <p:nvSpPr>
            <p:cNvPr id="635" name="Google Shape;635;p43"/>
            <p:cNvSpPr/>
            <p:nvPr/>
          </p:nvSpPr>
          <p:spPr>
            <a:xfrm>
              <a:off x="3238236" y="960426"/>
              <a:ext cx="2753688" cy="654849"/>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Follow-up • Assess for compliance and side effects • BTMs to verify compliance • Beware of discontinuing denosumab</a:t>
              </a:r>
              <a:endParaRPr/>
            </a:p>
          </p:txBody>
        </p:sp>
        <p:sp>
          <p:nvSpPr>
            <p:cNvPr id="636" name="Google Shape;636;p43"/>
            <p:cNvSpPr/>
            <p:nvPr/>
          </p:nvSpPr>
          <p:spPr>
            <a:xfrm>
              <a:off x="6260097" y="960426"/>
              <a:ext cx="5286140" cy="424416"/>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Garamond"/>
                <a:buNone/>
              </a:pPr>
              <a:r>
                <a:rPr b="0" i="0" lang="en-US" sz="1600" u="none" cap="none" strike="noStrike">
                  <a:solidFill>
                    <a:srgbClr val="000000"/>
                  </a:solidFill>
                  <a:latin typeface="Garamond"/>
                  <a:ea typeface="Garamond"/>
                  <a:cs typeface="Garamond"/>
                  <a:sym typeface="Garamond"/>
                </a:rPr>
                <a:t>Denosumab </a:t>
              </a:r>
              <a:endParaRPr/>
            </a:p>
          </p:txBody>
        </p:sp>
        <p:sp>
          <p:nvSpPr>
            <p:cNvPr id="637" name="Google Shape;637;p43"/>
            <p:cNvSpPr/>
            <p:nvPr/>
          </p:nvSpPr>
          <p:spPr>
            <a:xfrm>
              <a:off x="6260097" y="1509408"/>
              <a:ext cx="5286140" cy="654849"/>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aramond"/>
                <a:buNone/>
              </a:pPr>
              <a:r>
                <a:rPr b="1" i="0" lang="en-US" sz="1400" u="none" cap="none" strike="noStrike">
                  <a:solidFill>
                    <a:srgbClr val="000000"/>
                  </a:solidFill>
                  <a:latin typeface="Garamond"/>
                  <a:ea typeface="Garamond"/>
                  <a:cs typeface="Garamond"/>
                  <a:sym typeface="Garamond"/>
                </a:rPr>
                <a:t>Clinical use </a:t>
              </a:r>
              <a:br>
                <a:rPr b="0" i="0" lang="en-US" sz="1200" u="none" cap="none" strike="noStrike">
                  <a:solidFill>
                    <a:srgbClr val="000000"/>
                  </a:solidFill>
                  <a:latin typeface="Garamond"/>
                  <a:ea typeface="Garamond"/>
                  <a:cs typeface="Garamond"/>
                  <a:sym typeface="Garamond"/>
                </a:rPr>
              </a:br>
              <a:r>
                <a:rPr b="0" i="0" lang="en-US" sz="1200" u="none" cap="none" strike="noStrike">
                  <a:solidFill>
                    <a:srgbClr val="000000"/>
                  </a:solidFill>
                  <a:latin typeface="Garamond"/>
                  <a:ea typeface="Garamond"/>
                  <a:cs typeface="Garamond"/>
                  <a:sym typeface="Garamond"/>
                </a:rPr>
                <a:t>Denosumab in osteoporosis/ osteopenia associated with Kidney Transplant Patients</a:t>
              </a:r>
              <a:endParaRPr/>
            </a:p>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Denosumab in osteoporosis/ osteopenia associated with CKD </a:t>
              </a:r>
              <a:endParaRPr/>
            </a:p>
          </p:txBody>
        </p:sp>
        <p:sp>
          <p:nvSpPr>
            <p:cNvPr id="638" name="Google Shape;638;p43"/>
            <p:cNvSpPr/>
            <p:nvPr/>
          </p:nvSpPr>
          <p:spPr>
            <a:xfrm>
              <a:off x="6260096" y="2285975"/>
              <a:ext cx="5286140" cy="654849"/>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aramond"/>
                <a:buNone/>
              </a:pPr>
              <a:r>
                <a:rPr b="1" i="0" lang="en-US" sz="1400" u="none" cap="none" strike="noStrike">
                  <a:solidFill>
                    <a:srgbClr val="000000"/>
                  </a:solidFill>
                  <a:latin typeface="Garamond"/>
                  <a:ea typeface="Garamond"/>
                  <a:cs typeface="Garamond"/>
                  <a:sym typeface="Garamond"/>
                </a:rPr>
                <a:t>Dosage</a:t>
              </a:r>
              <a:endParaRPr/>
            </a:p>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60 mg once in 6 months subcutaneous  + Calcium 1000 mg + at least 400 IU vitamin D daily through the duration of therapy </a:t>
              </a:r>
              <a:endParaRPr/>
            </a:p>
          </p:txBody>
        </p:sp>
        <p:sp>
          <p:nvSpPr>
            <p:cNvPr id="639" name="Google Shape;639;p43"/>
            <p:cNvSpPr/>
            <p:nvPr/>
          </p:nvSpPr>
          <p:spPr>
            <a:xfrm>
              <a:off x="6260096" y="3006430"/>
              <a:ext cx="5286140" cy="654849"/>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aramond"/>
                <a:buNone/>
              </a:pPr>
              <a:r>
                <a:rPr b="1" i="0" lang="en-US" sz="1400" u="none" cap="none" strike="noStrike">
                  <a:solidFill>
                    <a:srgbClr val="000000"/>
                  </a:solidFill>
                  <a:latin typeface="Garamond"/>
                  <a:ea typeface="Garamond"/>
                  <a:cs typeface="Garamond"/>
                  <a:sym typeface="Garamond"/>
                </a:rPr>
                <a:t>Common adverse effect </a:t>
              </a:r>
              <a:endParaRPr/>
            </a:p>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Back pain, extremity pain, musculoskeletal pain, hypercholesterolemia, cystitis (postmenopausal women) or back pain, arthralgia, nasopharyngitis (men)</a:t>
              </a:r>
              <a:endParaRPr/>
            </a:p>
          </p:txBody>
        </p:sp>
        <p:sp>
          <p:nvSpPr>
            <p:cNvPr id="640" name="Google Shape;640;p43"/>
            <p:cNvSpPr/>
            <p:nvPr/>
          </p:nvSpPr>
          <p:spPr>
            <a:xfrm>
              <a:off x="6260097" y="3717056"/>
              <a:ext cx="5286140" cy="1552368"/>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aramond"/>
                <a:buNone/>
              </a:pPr>
              <a:r>
                <a:rPr b="1" i="0" lang="en-US" sz="1400" u="none" cap="none" strike="noStrike">
                  <a:solidFill>
                    <a:srgbClr val="000000"/>
                  </a:solidFill>
                  <a:latin typeface="Garamond"/>
                  <a:ea typeface="Garamond"/>
                  <a:cs typeface="Garamond"/>
                  <a:sym typeface="Garamond"/>
                </a:rPr>
                <a:t>Precaution </a:t>
              </a:r>
              <a:endParaRPr/>
            </a:p>
            <a:p>
              <a:pPr indent="0" lvl="0" marL="0" marR="0" rtl="0" algn="ctr">
                <a:lnSpc>
                  <a:spcPct val="100000"/>
                </a:lnSpc>
                <a:spcBef>
                  <a:spcPts val="0"/>
                </a:spcBef>
                <a:spcAft>
                  <a:spcPts val="0"/>
                </a:spcAft>
                <a:buClr>
                  <a:srgbClr val="000000"/>
                </a:buClr>
                <a:buSzPts val="1200"/>
                <a:buFont typeface="Garamond"/>
                <a:buNone/>
              </a:pPr>
              <a:r>
                <a:rPr b="1" i="0" lang="en-US" sz="1200" u="none" cap="none" strike="noStrike">
                  <a:solidFill>
                    <a:srgbClr val="000000"/>
                  </a:solidFill>
                  <a:latin typeface="Garamond"/>
                  <a:ea typeface="Garamond"/>
                  <a:cs typeface="Garamond"/>
                  <a:sym typeface="Garamond"/>
                </a:rPr>
                <a:t>Correct preexisting hypocalcemia prior to initiating denosumab.</a:t>
              </a:r>
              <a:endParaRPr/>
            </a:p>
            <a:p>
              <a:pPr indent="0" lvl="0" marL="0" marR="0" rtl="0" algn="ctr">
                <a:lnSpc>
                  <a:spcPct val="100000"/>
                </a:lnSpc>
                <a:spcBef>
                  <a:spcPts val="0"/>
                </a:spcBef>
                <a:spcAft>
                  <a:spcPts val="0"/>
                </a:spcAft>
                <a:buClr>
                  <a:srgbClr val="000000"/>
                </a:buClr>
                <a:buSzPts val="1200"/>
                <a:buFont typeface="Garamond"/>
                <a:buNone/>
              </a:pPr>
              <a:r>
                <a:rPr b="1" i="0" lang="en-US" sz="1200" u="none" cap="none" strike="noStrike">
                  <a:solidFill>
                    <a:srgbClr val="000000"/>
                  </a:solidFill>
                  <a:latin typeface="Garamond"/>
                  <a:ea typeface="Garamond"/>
                  <a:cs typeface="Garamond"/>
                  <a:sym typeface="Garamond"/>
                </a:rPr>
                <a:t>severe renal impairment (Clcr &lt;30 mL/minute) or receiving dialysis are at greater risk of developing hypocalcemia</a:t>
              </a:r>
              <a:endParaRPr/>
            </a:p>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Pregnancy and lactation : not recommended </a:t>
              </a:r>
              <a:endParaRPr/>
            </a:p>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Pediatric : not recommended &lt; 4 years </a:t>
              </a:r>
              <a:endParaRPr/>
            </a:p>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Renal impairment : no dose adjustment </a:t>
              </a:r>
              <a:endParaRPr/>
            </a:p>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Hepatic Impairment: no dose adjustment </a:t>
              </a:r>
              <a:endParaRPr/>
            </a:p>
          </p:txBody>
        </p:sp>
        <p:sp>
          <p:nvSpPr>
            <p:cNvPr id="641" name="Google Shape;641;p43"/>
            <p:cNvSpPr/>
            <p:nvPr/>
          </p:nvSpPr>
          <p:spPr>
            <a:xfrm>
              <a:off x="216374" y="4154700"/>
              <a:ext cx="5664930" cy="605548"/>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aramond"/>
                <a:buNone/>
              </a:pPr>
              <a:r>
                <a:rPr b="1" lang="en-US" sz="1400">
                  <a:solidFill>
                    <a:srgbClr val="000000"/>
                  </a:solidFill>
                  <a:latin typeface="Garamond"/>
                  <a:ea typeface="Garamond"/>
                  <a:cs typeface="Garamond"/>
                  <a:sym typeface="Garamond"/>
                </a:rPr>
                <a:t>Contraindication </a:t>
              </a:r>
              <a:endParaRPr b="1" i="0" sz="1400" u="none" cap="none" strike="noStrike">
                <a:solidFill>
                  <a:srgbClr val="000000"/>
                </a:solidFill>
                <a:latin typeface="Garamond"/>
                <a:ea typeface="Garamond"/>
                <a:cs typeface="Garamond"/>
                <a:sym typeface="Garamond"/>
              </a:endParaRPr>
            </a:p>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Hypocalcemia, Pregnancy, Hypersensitivity</a:t>
              </a:r>
              <a:endParaRPr/>
            </a:p>
          </p:txBody>
        </p:sp>
        <p:sp>
          <p:nvSpPr>
            <p:cNvPr id="642" name="Google Shape;642;p43"/>
            <p:cNvSpPr/>
            <p:nvPr/>
          </p:nvSpPr>
          <p:spPr>
            <a:xfrm>
              <a:off x="216375" y="2552453"/>
              <a:ext cx="5664931" cy="665070"/>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aramond"/>
                <a:buNone/>
              </a:pPr>
              <a:r>
                <a:rPr b="1" lang="en-US" sz="1400">
                  <a:solidFill>
                    <a:srgbClr val="000000"/>
                  </a:solidFill>
                  <a:latin typeface="Garamond"/>
                  <a:ea typeface="Garamond"/>
                  <a:cs typeface="Garamond"/>
                  <a:sym typeface="Garamond"/>
                </a:rPr>
                <a:t>Onset</a:t>
              </a:r>
              <a:endParaRPr/>
            </a:p>
            <a:p>
              <a:pPr indent="0" lvl="0" marL="0" marR="0" rtl="0" algn="ctr">
                <a:lnSpc>
                  <a:spcPct val="100000"/>
                </a:lnSpc>
                <a:spcBef>
                  <a:spcPts val="0"/>
                </a:spcBef>
                <a:spcAft>
                  <a:spcPts val="0"/>
                </a:spcAft>
                <a:buClr>
                  <a:srgbClr val="000000"/>
                </a:buClr>
                <a:buSzPts val="1200"/>
                <a:buFont typeface="Garamond"/>
                <a:buNone/>
              </a:pPr>
              <a:r>
                <a:rPr lang="en-US" sz="1200">
                  <a:solidFill>
                    <a:srgbClr val="000000"/>
                  </a:solidFill>
                  <a:latin typeface="Garamond"/>
                  <a:ea typeface="Garamond"/>
                  <a:cs typeface="Garamond"/>
                  <a:sym typeface="Garamond"/>
                </a:rPr>
                <a:t>Studies in postmenopausal women with osteoporosis indicate reduction in bone resorption biomarkers observed within 3 days after a 60-mg dose; maximal reductions observed by 1 month</a:t>
              </a:r>
              <a:endParaRPr i="0" sz="1200" u="none" cap="none" strike="noStrike">
                <a:solidFill>
                  <a:srgbClr val="000000"/>
                </a:solidFill>
                <a:latin typeface="Garamond"/>
                <a:ea typeface="Garamond"/>
                <a:cs typeface="Garamond"/>
                <a:sym typeface="Garamond"/>
              </a:endParaRPr>
            </a:p>
          </p:txBody>
        </p:sp>
        <p:sp>
          <p:nvSpPr>
            <p:cNvPr id="643" name="Google Shape;643;p43"/>
            <p:cNvSpPr/>
            <p:nvPr/>
          </p:nvSpPr>
          <p:spPr>
            <a:xfrm>
              <a:off x="216374" y="3349768"/>
              <a:ext cx="5664931" cy="665070"/>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aramond"/>
                <a:buNone/>
              </a:pPr>
              <a:r>
                <a:rPr b="1" lang="en-US" sz="1400">
                  <a:solidFill>
                    <a:srgbClr val="000000"/>
                  </a:solidFill>
                  <a:latin typeface="Garamond"/>
                  <a:ea typeface="Garamond"/>
                  <a:cs typeface="Garamond"/>
                  <a:sym typeface="Garamond"/>
                </a:rPr>
                <a:t>Reversal of effect </a:t>
              </a:r>
              <a:endParaRPr/>
            </a:p>
            <a:p>
              <a:pPr indent="0" lvl="0" marL="0" marR="0" rtl="0" algn="ctr">
                <a:lnSpc>
                  <a:spcPct val="100000"/>
                </a:lnSpc>
                <a:spcBef>
                  <a:spcPts val="0"/>
                </a:spcBef>
                <a:spcAft>
                  <a:spcPts val="0"/>
                </a:spcAft>
                <a:buClr>
                  <a:srgbClr val="000000"/>
                </a:buClr>
                <a:buSzPts val="1200"/>
                <a:buFont typeface="Garamond"/>
                <a:buNone/>
              </a:pPr>
              <a:r>
                <a:rPr lang="en-US" sz="1200">
                  <a:solidFill>
                    <a:srgbClr val="000000"/>
                  </a:solidFill>
                  <a:latin typeface="Garamond"/>
                  <a:ea typeface="Garamond"/>
                  <a:cs typeface="Garamond"/>
                  <a:sym typeface="Garamond"/>
                </a:rPr>
                <a:t>Bone mineral density (BMD) and levels of bone resorption markers return to baseline within 12 months after discontinuing denosumab.</a:t>
              </a:r>
              <a:endParaRPr i="0" sz="1200" u="none" cap="none" strike="noStrike">
                <a:solidFill>
                  <a:srgbClr val="000000"/>
                </a:solidFill>
                <a:latin typeface="Garamond"/>
                <a:ea typeface="Garamond"/>
                <a:cs typeface="Garamond"/>
                <a:sym typeface="Garamond"/>
              </a:endParaRPr>
            </a:p>
          </p:txBody>
        </p:sp>
        <p:sp>
          <p:nvSpPr>
            <p:cNvPr id="644" name="Google Shape;644;p43"/>
            <p:cNvSpPr/>
            <p:nvPr/>
          </p:nvSpPr>
          <p:spPr>
            <a:xfrm>
              <a:off x="6260097" y="5350528"/>
              <a:ext cx="5286140" cy="1143262"/>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aramond"/>
                <a:buNone/>
              </a:pPr>
              <a:r>
                <a:rPr b="1" lang="en-US" sz="1400">
                  <a:solidFill>
                    <a:srgbClr val="000000"/>
                  </a:solidFill>
                  <a:latin typeface="Garamond"/>
                  <a:ea typeface="Garamond"/>
                  <a:cs typeface="Garamond"/>
                  <a:sym typeface="Garamond"/>
                </a:rPr>
                <a:t>Monitoring </a:t>
              </a:r>
              <a:endParaRPr/>
            </a:p>
            <a:p>
              <a:pPr indent="0" lvl="0" marL="0" marR="0" rtl="0" algn="ctr">
                <a:lnSpc>
                  <a:spcPct val="100000"/>
                </a:lnSpc>
                <a:spcBef>
                  <a:spcPts val="0"/>
                </a:spcBef>
                <a:spcAft>
                  <a:spcPts val="0"/>
                </a:spcAft>
                <a:buClr>
                  <a:srgbClr val="000000"/>
                </a:buClr>
                <a:buSzPts val="1200"/>
                <a:buFont typeface="Garamond"/>
                <a:buNone/>
              </a:pPr>
              <a:r>
                <a:rPr b="1" lang="en-US" sz="1200">
                  <a:solidFill>
                    <a:srgbClr val="000000"/>
                  </a:solidFill>
                  <a:latin typeface="Garamond"/>
                  <a:ea typeface="Garamond"/>
                  <a:cs typeface="Garamond"/>
                  <a:sym typeface="Garamond"/>
                </a:rPr>
                <a:t>Clinical monitoring of calcium and mineral levels (phosphorus and magnesium) is highly recommended within 14 days of injection. </a:t>
              </a:r>
              <a:endParaRPr/>
            </a:p>
            <a:p>
              <a:pPr indent="0" lvl="0" marL="0" marR="0" rtl="0" algn="ctr">
                <a:lnSpc>
                  <a:spcPct val="100000"/>
                </a:lnSpc>
                <a:spcBef>
                  <a:spcPts val="0"/>
                </a:spcBef>
                <a:spcAft>
                  <a:spcPts val="0"/>
                </a:spcAft>
                <a:buClr>
                  <a:srgbClr val="000000"/>
                </a:buClr>
                <a:buSzPts val="1200"/>
                <a:buFont typeface="Garamond"/>
                <a:buNone/>
              </a:pPr>
              <a:r>
                <a:rPr b="1" lang="en-US" sz="1200">
                  <a:solidFill>
                    <a:srgbClr val="000000"/>
                  </a:solidFill>
                  <a:latin typeface="Garamond"/>
                  <a:ea typeface="Garamond"/>
                  <a:cs typeface="Garamond"/>
                  <a:sym typeface="Garamond"/>
                </a:rPr>
                <a:t>Hypocalcemia persisted for weeks or months and required frequent monitoring and intravenous and/or oral calcium replacement, with or without vitamin D</a:t>
              </a:r>
              <a:endParaRPr/>
            </a:p>
          </p:txBody>
        </p:sp>
        <p:sp>
          <p:nvSpPr>
            <p:cNvPr id="645" name="Google Shape;645;p43"/>
            <p:cNvSpPr/>
            <p:nvPr/>
          </p:nvSpPr>
          <p:spPr>
            <a:xfrm>
              <a:off x="216374" y="4954661"/>
              <a:ext cx="5664930" cy="605548"/>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aramond"/>
                <a:buNone/>
              </a:pPr>
              <a:r>
                <a:rPr b="1" lang="en-US" sz="1400">
                  <a:solidFill>
                    <a:srgbClr val="000000"/>
                  </a:solidFill>
                  <a:latin typeface="Garamond"/>
                  <a:ea typeface="Garamond"/>
                  <a:cs typeface="Garamond"/>
                  <a:sym typeface="Garamond"/>
                </a:rPr>
                <a:t>Duration of therapy </a:t>
              </a:r>
              <a:endParaRPr b="1" i="0" sz="1400" u="none" cap="none" strike="noStrike">
                <a:solidFill>
                  <a:srgbClr val="000000"/>
                </a:solidFill>
                <a:latin typeface="Garamond"/>
                <a:ea typeface="Garamond"/>
                <a:cs typeface="Garamond"/>
                <a:sym typeface="Garamond"/>
              </a:endParaRPr>
            </a:p>
            <a:p>
              <a:pPr indent="0" lvl="0" marL="0" marR="0" rtl="0" algn="ctr">
                <a:lnSpc>
                  <a:spcPct val="100000"/>
                </a:lnSpc>
                <a:spcBef>
                  <a:spcPts val="0"/>
                </a:spcBef>
                <a:spcAft>
                  <a:spcPts val="0"/>
                </a:spcAft>
                <a:buClr>
                  <a:srgbClr val="000000"/>
                </a:buClr>
                <a:buSzPts val="1200"/>
                <a:buFont typeface="Garamond"/>
                <a:buNone/>
              </a:pPr>
              <a:r>
                <a:rPr b="0" i="0" lang="en-US" sz="1200" u="none" cap="none" strike="noStrike">
                  <a:solidFill>
                    <a:srgbClr val="000000"/>
                  </a:solidFill>
                  <a:latin typeface="Garamond"/>
                  <a:ea typeface="Garamond"/>
                  <a:cs typeface="Garamond"/>
                  <a:sym typeface="Garamond"/>
                </a:rPr>
                <a:t>FREEDOM 7 years Extension trial reported safety and efficacy of Denosumab</a:t>
              </a:r>
              <a:endParaRPr/>
            </a:p>
          </p:txBody>
        </p:sp>
      </p:grpSp>
      <p:sp>
        <p:nvSpPr>
          <p:cNvPr id="646" name="Google Shape;646;p43"/>
          <p:cNvSpPr/>
          <p:nvPr/>
        </p:nvSpPr>
        <p:spPr>
          <a:xfrm>
            <a:off x="0" y="6626"/>
            <a:ext cx="12192000" cy="6851374"/>
          </a:xfrm>
          <a:prstGeom prst="frame">
            <a:avLst>
              <a:gd fmla="val 1868" name="adj1"/>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aramond"/>
              <a:ea typeface="Garamond"/>
              <a:cs typeface="Garamond"/>
              <a:sym typeface="Garamo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0" name="Shape 650"/>
        <p:cNvGrpSpPr/>
        <p:nvPr/>
      </p:nvGrpSpPr>
      <p:grpSpPr>
        <a:xfrm>
          <a:off x="0" y="0"/>
          <a:ext cx="0" cy="0"/>
          <a:chOff x="0" y="0"/>
          <a:chExt cx="0" cy="0"/>
        </a:xfrm>
      </p:grpSpPr>
      <p:pic>
        <p:nvPicPr>
          <p:cNvPr descr="Graphical user interface, application&#10;&#10;Description automatically generated" id="651" name="Google Shape;651;p44"/>
          <p:cNvPicPr preferRelativeResize="0"/>
          <p:nvPr>
            <p:ph idx="1" type="body"/>
          </p:nvPr>
        </p:nvPicPr>
        <p:blipFill rotWithShape="1">
          <a:blip r:embed="rId3">
            <a:alphaModFix/>
          </a:blip>
          <a:srcRect b="6196" l="0" r="0" t="3443"/>
          <a:stretch/>
        </p:blipFill>
        <p:spPr>
          <a:xfrm>
            <a:off x="20" y="10"/>
            <a:ext cx="12191980" cy="6857990"/>
          </a:xfrm>
          <a:prstGeom prst="rect">
            <a:avLst/>
          </a:prstGeom>
          <a:noFill/>
          <a:ln>
            <a:noFill/>
          </a:ln>
        </p:spPr>
      </p:pic>
      <p:sp>
        <p:nvSpPr>
          <p:cNvPr id="652" name="Google Shape;652;p44"/>
          <p:cNvSpPr/>
          <p:nvPr/>
        </p:nvSpPr>
        <p:spPr>
          <a:xfrm>
            <a:off x="7488621" y="2277613"/>
            <a:ext cx="4703379" cy="4580387"/>
          </a:xfrm>
          <a:custGeom>
            <a:rect b="b" l="l" r="r" t="t"/>
            <a:pathLst>
              <a:path extrusionOk="0" h="1298" w="1333">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lt1">
              <a:alpha val="69803"/>
            </a:schemeClr>
          </a:solidFill>
          <a:ln>
            <a:noFill/>
          </a:ln>
        </p:spPr>
        <p:txBody>
          <a:bodyPr anchorCtr="0" anchor="t" bIns="45700" lIns="91425" spcFirstLastPara="1" rIns="91425" wrap="square" tIns="45700">
            <a:normAutofit/>
          </a:bodyPr>
          <a:lstStyle/>
          <a:p>
            <a:pPr indent="0" lvl="0" marL="0" marR="0" rtl="0" algn="ctr">
              <a:spcBef>
                <a:spcPts val="0"/>
              </a:spcBef>
              <a:spcAft>
                <a:spcPts val="0"/>
              </a:spcAft>
              <a:buClr>
                <a:schemeClr val="dk1"/>
              </a:buClr>
              <a:buSzPts val="1600"/>
              <a:buFont typeface="Arial"/>
              <a:buNone/>
            </a:pPr>
            <a:r>
              <a:t/>
            </a:r>
            <a:endParaRPr sz="1600" cap="none">
              <a:solidFill>
                <a:schemeClr val="dk1"/>
              </a:solidFill>
              <a:latin typeface="Garamond"/>
              <a:ea typeface="Garamond"/>
              <a:cs typeface="Garamond"/>
              <a:sym typeface="Garamond"/>
            </a:endParaRPr>
          </a:p>
        </p:txBody>
      </p:sp>
      <p:sp>
        <p:nvSpPr>
          <p:cNvPr id="653" name="Google Shape;653;p44"/>
          <p:cNvSpPr txBox="1"/>
          <p:nvPr>
            <p:ph type="title"/>
          </p:nvPr>
        </p:nvSpPr>
        <p:spPr>
          <a:xfrm>
            <a:off x="8022021" y="3231931"/>
            <a:ext cx="3852041" cy="183405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Garamond"/>
              <a:buNone/>
            </a:pPr>
            <a:r>
              <a:rPr b="1" lang="en-US" sz="3200"/>
              <a:t>Clinical Overview</a:t>
            </a:r>
            <a:endParaRPr/>
          </a:p>
        </p:txBody>
      </p:sp>
      <p:cxnSp>
        <p:nvCxnSpPr>
          <p:cNvPr id="654" name="Google Shape;654;p44"/>
          <p:cNvCxnSpPr/>
          <p:nvPr/>
        </p:nvCxnSpPr>
        <p:spPr>
          <a:xfrm>
            <a:off x="9480331" y="5123793"/>
            <a:ext cx="935420" cy="0"/>
          </a:xfrm>
          <a:prstGeom prst="straightConnector1">
            <a:avLst/>
          </a:prstGeom>
          <a:noFill/>
          <a:ln cap="sq" cmpd="sng" w="25400">
            <a:solidFill>
              <a:srgbClr val="262626"/>
            </a:solidFill>
            <a:prstDash val="solid"/>
            <a:bevel/>
            <a:headEnd len="sm" w="sm" type="none"/>
            <a:tailEnd len="sm" w="sm"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58" name="Shape 658"/>
        <p:cNvGrpSpPr/>
        <p:nvPr/>
      </p:nvGrpSpPr>
      <p:grpSpPr>
        <a:xfrm>
          <a:off x="0" y="0"/>
          <a:ext cx="0" cy="0"/>
          <a:chOff x="0" y="0"/>
          <a:chExt cx="0" cy="0"/>
        </a:xfrm>
      </p:grpSpPr>
      <p:sp>
        <p:nvSpPr>
          <p:cNvPr id="659" name="Google Shape;659;p4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pic>
        <p:nvPicPr>
          <p:cNvPr id="660" name="Google Shape;660;p45"/>
          <p:cNvPicPr preferRelativeResize="0"/>
          <p:nvPr/>
        </p:nvPicPr>
        <p:blipFill rotWithShape="1">
          <a:blip r:embed="rId3">
            <a:alphaModFix/>
          </a:blip>
          <a:srcRect b="14283" l="0" r="0" t="6602"/>
          <a:stretch/>
        </p:blipFill>
        <p:spPr>
          <a:xfrm>
            <a:off x="-2" y="10"/>
            <a:ext cx="8668512" cy="6857990"/>
          </a:xfrm>
          <a:prstGeom prst="rect">
            <a:avLst/>
          </a:prstGeom>
          <a:noFill/>
          <a:ln>
            <a:noFill/>
          </a:ln>
        </p:spPr>
      </p:pic>
      <p:sp>
        <p:nvSpPr>
          <p:cNvPr id="661" name="Google Shape;661;p45"/>
          <p:cNvSpPr/>
          <p:nvPr/>
        </p:nvSpPr>
        <p:spPr>
          <a:xfrm flipH="1">
            <a:off x="2788244" y="0"/>
            <a:ext cx="9403756" cy="6858000"/>
          </a:xfrm>
          <a:prstGeom prst="rect">
            <a:avLst/>
          </a:prstGeom>
          <a:gradFill>
            <a:gsLst>
              <a:gs pos="0">
                <a:srgbClr val="000000">
                  <a:alpha val="0"/>
                </a:srgbClr>
              </a:gs>
              <a:gs pos="30000">
                <a:srgbClr val="000000">
                  <a:alpha val="63921"/>
                </a:srgbClr>
              </a:gs>
              <a:gs pos="5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662" name="Google Shape;662;p45"/>
          <p:cNvSpPr txBox="1"/>
          <p:nvPr>
            <p:ph type="title"/>
          </p:nvPr>
        </p:nvSpPr>
        <p:spPr>
          <a:xfrm>
            <a:off x="7848600" y="1122363"/>
            <a:ext cx="4023360"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Garamond"/>
              <a:buNone/>
            </a:pPr>
            <a:br>
              <a:rPr b="1" lang="en-US" sz="3200"/>
            </a:br>
            <a:r>
              <a:rPr b="1" lang="en-US" sz="3200"/>
              <a:t>Glucocorticoid-induced Osteoporosis</a:t>
            </a:r>
            <a:endParaRPr/>
          </a:p>
        </p:txBody>
      </p:sp>
      <p:sp>
        <p:nvSpPr>
          <p:cNvPr id="663" name="Google Shape;663;p45"/>
          <p:cNvSpPr/>
          <p:nvPr/>
        </p:nvSpPr>
        <p:spPr>
          <a:xfrm rot="5400000">
            <a:off x="8130540"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64" name="Google Shape;664;p45"/>
          <p:cNvSpPr/>
          <p:nvPr/>
        </p:nvSpPr>
        <p:spPr>
          <a:xfrm>
            <a:off x="7851648" y="4546920"/>
            <a:ext cx="4023360" cy="182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aramond"/>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662"/>
                                        </p:tgtEl>
                                        <p:attrNameLst>
                                          <p:attrName>style.visibility</p:attrName>
                                        </p:attrNameLst>
                                      </p:cBhvr>
                                      <p:to>
                                        <p:strVal val="visible"/>
                                      </p:to>
                                    </p:set>
                                    <p:animEffect filter="fade" transition="in">
                                      <p:cBhvr>
                                        <p:cTn dur="700"/>
                                        <p:tgtEl>
                                          <p:spTgt spid="6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46"/>
          <p:cNvSpPr txBox="1"/>
          <p:nvPr>
            <p:ph type="title"/>
          </p:nvPr>
        </p:nvSpPr>
        <p:spPr>
          <a:xfrm>
            <a:off x="0" y="-7338"/>
            <a:ext cx="12192000" cy="92284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2400"/>
              <a:buFont typeface="Garamond"/>
              <a:buNone/>
            </a:pPr>
            <a:r>
              <a:rPr b="1" lang="en-US" sz="2400">
                <a:solidFill>
                  <a:schemeClr val="accent1"/>
                </a:solidFill>
                <a:latin typeface="Garamond"/>
                <a:ea typeface="Garamond"/>
                <a:cs typeface="Garamond"/>
                <a:sym typeface="Garamond"/>
              </a:rPr>
              <a:t>Title:</a:t>
            </a:r>
            <a:r>
              <a:rPr b="1" lang="en-US" sz="2400">
                <a:latin typeface="Garamond"/>
                <a:ea typeface="Garamond"/>
                <a:cs typeface="Garamond"/>
                <a:sym typeface="Garamond"/>
              </a:rPr>
              <a:t> The therapeutic efficacy of denosumab for the loss of bone mineral density in glucocorticoid-induced osteoporosis: a meta-analysis</a:t>
            </a:r>
            <a:endParaRPr/>
          </a:p>
        </p:txBody>
      </p:sp>
      <p:grpSp>
        <p:nvGrpSpPr>
          <p:cNvPr id="670" name="Google Shape;670;p46"/>
          <p:cNvGrpSpPr/>
          <p:nvPr/>
        </p:nvGrpSpPr>
        <p:grpSpPr>
          <a:xfrm>
            <a:off x="6282737" y="1847820"/>
            <a:ext cx="5686348" cy="4554670"/>
            <a:chOff x="0" y="0"/>
            <a:chExt cx="5686348" cy="4554670"/>
          </a:xfrm>
        </p:grpSpPr>
        <p:sp>
          <p:nvSpPr>
            <p:cNvPr id="671" name="Google Shape;671;p46"/>
            <p:cNvSpPr/>
            <p:nvPr/>
          </p:nvSpPr>
          <p:spPr>
            <a:xfrm>
              <a:off x="0" y="0"/>
              <a:ext cx="5686348" cy="1423334"/>
            </a:xfrm>
            <a:prstGeom prst="roundRect">
              <a:avLst>
                <a:gd fmla="val 10000" name="adj"/>
              </a:avLst>
            </a:prstGeom>
            <a:gradFill>
              <a:gsLst>
                <a:gs pos="0">
                  <a:srgbClr val="AFCAE9"/>
                </a:gs>
                <a:gs pos="50000">
                  <a:srgbClr val="A0C1E4"/>
                </a:gs>
                <a:gs pos="100000">
                  <a:srgbClr val="8FB8E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6"/>
            <p:cNvSpPr txBox="1"/>
            <p:nvPr/>
          </p:nvSpPr>
          <p:spPr>
            <a:xfrm>
              <a:off x="1279603" y="0"/>
              <a:ext cx="4406745" cy="1423334"/>
            </a:xfrm>
            <a:prstGeom prst="rect">
              <a:avLst/>
            </a:prstGeom>
            <a:noFill/>
            <a:ln>
              <a:noFill/>
            </a:ln>
          </p:spPr>
          <p:txBody>
            <a:bodyPr anchorCtr="0" anchor="ctr" bIns="60950" lIns="60950" spcFirstLastPara="1" rIns="60950" wrap="square" tIns="60950">
              <a:noAutofit/>
            </a:bodyPr>
            <a:lstStyle/>
            <a:p>
              <a:pPr indent="0" lvl="0" marL="261938" marR="0" rtl="0" algn="l">
                <a:lnSpc>
                  <a:spcPct val="90000"/>
                </a:lnSpc>
                <a:spcBef>
                  <a:spcPts val="0"/>
                </a:spcBef>
                <a:spcAft>
                  <a:spcPts val="0"/>
                </a:spcAft>
                <a:buClr>
                  <a:schemeClr val="dk1"/>
                </a:buClr>
                <a:buSzPts val="1600"/>
                <a:buFont typeface="Garamond"/>
                <a:buNone/>
              </a:pPr>
              <a:r>
                <a:rPr lang="en-US" sz="1600">
                  <a:solidFill>
                    <a:schemeClr val="dk1"/>
                  </a:solidFill>
                  <a:latin typeface="Garamond"/>
                  <a:ea typeface="Garamond"/>
                  <a:cs typeface="Garamond"/>
                  <a:sym typeface="Garamond"/>
                </a:rPr>
                <a:t>At 6 and 12months of denosumab therapy</a:t>
              </a:r>
              <a:endParaRPr/>
            </a:p>
          </p:txBody>
        </p:sp>
        <p:sp>
          <p:nvSpPr>
            <p:cNvPr id="673" name="Google Shape;673;p46"/>
            <p:cNvSpPr/>
            <p:nvPr/>
          </p:nvSpPr>
          <p:spPr>
            <a:xfrm>
              <a:off x="142333" y="142333"/>
              <a:ext cx="1137269" cy="1138667"/>
            </a:xfrm>
            <a:prstGeom prst="roundRect">
              <a:avLst>
                <a:gd fmla="val 10000" name="adj"/>
              </a:avLst>
            </a:prstGeom>
            <a:blipFill rotWithShape="1">
              <a:blip r:embed="rId3">
                <a:alphaModFix/>
              </a:blip>
              <a:stretch>
                <a:fillRect b="-3999" l="0" r="0" t="-3999"/>
              </a:stretch>
            </a:blip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6"/>
            <p:cNvSpPr/>
            <p:nvPr/>
          </p:nvSpPr>
          <p:spPr>
            <a:xfrm>
              <a:off x="0" y="1565668"/>
              <a:ext cx="5686348" cy="1423334"/>
            </a:xfrm>
            <a:prstGeom prst="roundRect">
              <a:avLst>
                <a:gd fmla="val 10000" name="adj"/>
              </a:avLst>
            </a:prstGeom>
            <a:gradFill>
              <a:gsLst>
                <a:gs pos="0">
                  <a:srgbClr val="A9DEC2"/>
                </a:gs>
                <a:gs pos="50000">
                  <a:srgbClr val="9BD8B7"/>
                </a:gs>
                <a:gs pos="100000">
                  <a:srgbClr val="89D6A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6"/>
            <p:cNvSpPr txBox="1"/>
            <p:nvPr/>
          </p:nvSpPr>
          <p:spPr>
            <a:xfrm>
              <a:off x="1279603" y="1565668"/>
              <a:ext cx="4406745" cy="1423334"/>
            </a:xfrm>
            <a:prstGeom prst="rect">
              <a:avLst/>
            </a:prstGeom>
            <a:noFill/>
            <a:ln>
              <a:noFill/>
            </a:ln>
          </p:spPr>
          <p:txBody>
            <a:bodyPr anchorCtr="0" anchor="ctr" bIns="60950" lIns="60950" spcFirstLastPara="1" rIns="60950" wrap="square" tIns="60950">
              <a:noAutofit/>
            </a:bodyPr>
            <a:lstStyle/>
            <a:p>
              <a:pPr indent="0" lvl="0" marL="261938" marR="0" rtl="0" algn="just">
                <a:lnSpc>
                  <a:spcPct val="90000"/>
                </a:lnSpc>
                <a:spcBef>
                  <a:spcPts val="0"/>
                </a:spcBef>
                <a:spcAft>
                  <a:spcPts val="0"/>
                </a:spcAft>
                <a:buClr>
                  <a:schemeClr val="dk1"/>
                </a:buClr>
                <a:buSzPts val="1600"/>
                <a:buFont typeface="Garamond"/>
                <a:buNone/>
              </a:pPr>
              <a:r>
                <a:rPr lang="en-US" sz="1600">
                  <a:solidFill>
                    <a:schemeClr val="dk1"/>
                  </a:solidFill>
                  <a:latin typeface="Garamond"/>
                  <a:ea typeface="Garamond"/>
                  <a:cs typeface="Garamond"/>
                  <a:sym typeface="Garamond"/>
                </a:rPr>
                <a:t>Increases in BMD were observed in the lumbar spine (2.99% [95% CI 2.71, 3.28] and 4.59% [95% CI 4.17, 5.01]), total hip (1.34% [95% CI 0.64, 2.04] and 2.16% [95% CI 2.05, 2.27]) and femoral neck (0.12% [95% CI 0.38, 0.62] and 1.55% [95% CI 0.45, 2.65]).</a:t>
              </a:r>
              <a:endParaRPr/>
            </a:p>
          </p:txBody>
        </p:sp>
        <p:sp>
          <p:nvSpPr>
            <p:cNvPr id="676" name="Google Shape;676;p46"/>
            <p:cNvSpPr/>
            <p:nvPr/>
          </p:nvSpPr>
          <p:spPr>
            <a:xfrm>
              <a:off x="142333" y="1708001"/>
              <a:ext cx="1137269" cy="1138667"/>
            </a:xfrm>
            <a:prstGeom prst="roundRect">
              <a:avLst>
                <a:gd fmla="val 10000" name="adj"/>
              </a:avLst>
            </a:prstGeom>
            <a:blipFill rotWithShape="1">
              <a:blip r:embed="rId4">
                <a:alphaModFix/>
              </a:blip>
              <a:stretch>
                <a:fillRect b="-999" l="0" r="0" t="-999"/>
              </a:stretch>
            </a:blip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6"/>
            <p:cNvSpPr/>
            <p:nvPr/>
          </p:nvSpPr>
          <p:spPr>
            <a:xfrm>
              <a:off x="0" y="3131336"/>
              <a:ext cx="5686348" cy="1423334"/>
            </a:xfrm>
            <a:prstGeom prst="roundRect">
              <a:avLst>
                <a:gd fmla="val 10000" name="adj"/>
              </a:avLst>
            </a:prstGeom>
            <a:gradFill>
              <a:gsLst>
                <a:gs pos="0">
                  <a:srgbClr val="B3D3A4"/>
                </a:gs>
                <a:gs pos="50000">
                  <a:srgbClr val="A7CC97"/>
                </a:gs>
                <a:gs pos="100000">
                  <a:srgbClr val="9AC78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6"/>
            <p:cNvSpPr txBox="1"/>
            <p:nvPr/>
          </p:nvSpPr>
          <p:spPr>
            <a:xfrm>
              <a:off x="1279603" y="3131336"/>
              <a:ext cx="4406745" cy="1423334"/>
            </a:xfrm>
            <a:prstGeom prst="rect">
              <a:avLst/>
            </a:prstGeom>
            <a:noFill/>
            <a:ln>
              <a:noFill/>
            </a:ln>
          </p:spPr>
          <p:txBody>
            <a:bodyPr anchorCtr="0" anchor="ctr" bIns="60950" lIns="60950" spcFirstLastPara="1" rIns="60950" wrap="square" tIns="60950">
              <a:noAutofit/>
            </a:bodyPr>
            <a:lstStyle/>
            <a:p>
              <a:pPr indent="0" lvl="0" marL="115888" marR="0" rtl="0" algn="just">
                <a:lnSpc>
                  <a:spcPct val="90000"/>
                </a:lnSpc>
                <a:spcBef>
                  <a:spcPts val="0"/>
                </a:spcBef>
                <a:spcAft>
                  <a:spcPts val="0"/>
                </a:spcAft>
                <a:buClr>
                  <a:schemeClr val="dk1"/>
                </a:buClr>
                <a:buSzPts val="1600"/>
                <a:buFont typeface="Garamond"/>
                <a:buNone/>
              </a:pPr>
              <a:r>
                <a:rPr lang="en-US" sz="1600">
                  <a:solidFill>
                    <a:schemeClr val="dk1"/>
                  </a:solidFill>
                  <a:latin typeface="Garamond"/>
                  <a:ea typeface="Garamond"/>
                  <a:cs typeface="Garamond"/>
                  <a:sym typeface="Garamond"/>
                </a:rPr>
                <a:t>Patients with GIO experienced significant increases in BMD in response to treatment with denosumab that were detected in the lumbar spine, total hip and femoral neck at 12 months</a:t>
              </a:r>
              <a:endParaRPr/>
            </a:p>
          </p:txBody>
        </p:sp>
        <p:sp>
          <p:nvSpPr>
            <p:cNvPr id="679" name="Google Shape;679;p46"/>
            <p:cNvSpPr/>
            <p:nvPr/>
          </p:nvSpPr>
          <p:spPr>
            <a:xfrm>
              <a:off x="142333" y="3273670"/>
              <a:ext cx="1137269" cy="1138667"/>
            </a:xfrm>
            <a:prstGeom prst="roundRect">
              <a:avLst>
                <a:gd fmla="val 10000" name="adj"/>
              </a:avLst>
            </a:prstGeom>
            <a:blipFill rotWithShape="1">
              <a:blip r:embed="rId5">
                <a:alphaModFix/>
              </a:blip>
              <a:stretch>
                <a:fillRect b="-13999" l="0" r="0" t="-13997"/>
              </a:stretch>
            </a:blip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46"/>
          <p:cNvSpPr txBox="1"/>
          <p:nvPr/>
        </p:nvSpPr>
        <p:spPr>
          <a:xfrm>
            <a:off x="6462538" y="6510663"/>
            <a:ext cx="5506547"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50"/>
              <a:buFont typeface="Garamond"/>
              <a:buNone/>
            </a:pPr>
            <a:r>
              <a:rPr b="1" i="0" lang="en-US" sz="1050" u="none" cap="none" strike="noStrike">
                <a:solidFill>
                  <a:srgbClr val="000000"/>
                </a:solidFill>
                <a:latin typeface="Garamond"/>
                <a:ea typeface="Garamond"/>
                <a:cs typeface="Garamond"/>
                <a:sym typeface="Garamond"/>
              </a:rPr>
              <a:t>Ref: </a:t>
            </a:r>
            <a:r>
              <a:rPr i="0" lang="en-US" sz="1050" u="none" cap="none" strike="noStrike">
                <a:solidFill>
                  <a:srgbClr val="000000"/>
                </a:solidFill>
                <a:latin typeface="Garamond"/>
                <a:ea typeface="Garamond"/>
                <a:cs typeface="Garamond"/>
                <a:sym typeface="Garamond"/>
              </a:rPr>
              <a:t>Rheumatology Advances in Practice 2020;0:1–10.</a:t>
            </a:r>
            <a:endParaRPr/>
          </a:p>
        </p:txBody>
      </p:sp>
      <p:cxnSp>
        <p:nvCxnSpPr>
          <p:cNvPr id="681" name="Google Shape;681;p46"/>
          <p:cNvCxnSpPr/>
          <p:nvPr/>
        </p:nvCxnSpPr>
        <p:spPr>
          <a:xfrm>
            <a:off x="512549" y="833211"/>
            <a:ext cx="11006161" cy="0"/>
          </a:xfrm>
          <a:prstGeom prst="straightConnector1">
            <a:avLst/>
          </a:prstGeom>
          <a:noFill/>
          <a:ln cap="flat" cmpd="sng" w="28575">
            <a:solidFill>
              <a:schemeClr val="accent1"/>
            </a:solidFill>
            <a:prstDash val="solid"/>
            <a:miter lim="800000"/>
            <a:headEnd len="sm" w="sm" type="none"/>
            <a:tailEnd len="sm" w="sm" type="none"/>
          </a:ln>
        </p:spPr>
      </p:cxnSp>
      <p:sp>
        <p:nvSpPr>
          <p:cNvPr id="682" name="Google Shape;682;p46"/>
          <p:cNvSpPr txBox="1"/>
          <p:nvPr/>
        </p:nvSpPr>
        <p:spPr>
          <a:xfrm>
            <a:off x="298194" y="1444438"/>
            <a:ext cx="11746174" cy="338554"/>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1"/>
              </a:buClr>
              <a:buSzPts val="1600"/>
              <a:buFont typeface="Garamond"/>
              <a:buNone/>
            </a:pPr>
            <a:r>
              <a:rPr b="1" i="0" lang="en-US" sz="1600" u="none" cap="none" strike="noStrike">
                <a:solidFill>
                  <a:schemeClr val="accent1"/>
                </a:solidFill>
                <a:latin typeface="Garamond"/>
                <a:ea typeface="Garamond"/>
                <a:cs typeface="Garamond"/>
                <a:sym typeface="Garamond"/>
              </a:rPr>
              <a:t>Key massage: </a:t>
            </a:r>
            <a:r>
              <a:rPr i="0" lang="en-US" sz="1400" u="none" cap="none" strike="noStrike">
                <a:solidFill>
                  <a:schemeClr val="dk1"/>
                </a:solidFill>
                <a:latin typeface="Garamond"/>
                <a:ea typeface="Garamond"/>
                <a:cs typeface="Garamond"/>
                <a:sym typeface="Garamond"/>
              </a:rPr>
              <a:t>Denosumab resulted in significant increases in BMD in the lumbar spine and femoral neck at 12months compared with bisphosphonate therapy</a:t>
            </a:r>
            <a:r>
              <a:rPr b="1" i="0" lang="en-US" sz="1600" u="none" cap="none" strike="noStrike">
                <a:solidFill>
                  <a:schemeClr val="accent1"/>
                </a:solidFill>
                <a:latin typeface="Garamond"/>
                <a:ea typeface="Garamond"/>
                <a:cs typeface="Garamond"/>
                <a:sym typeface="Garamond"/>
              </a:rPr>
              <a:t> </a:t>
            </a:r>
            <a:endParaRPr i="0" sz="1600" u="none" cap="none" strike="noStrike">
              <a:solidFill>
                <a:schemeClr val="dk1"/>
              </a:solidFill>
              <a:latin typeface="Garamond"/>
              <a:ea typeface="Garamond"/>
              <a:cs typeface="Garamond"/>
              <a:sym typeface="Garamond"/>
            </a:endParaRPr>
          </a:p>
        </p:txBody>
      </p:sp>
      <p:sp>
        <p:nvSpPr>
          <p:cNvPr id="683" name="Google Shape;683;p46"/>
          <p:cNvSpPr/>
          <p:nvPr/>
        </p:nvSpPr>
        <p:spPr>
          <a:xfrm>
            <a:off x="0" y="1"/>
            <a:ext cx="12192000" cy="6858000"/>
          </a:xfrm>
          <a:prstGeom prst="frame">
            <a:avLst>
              <a:gd fmla="val 611" name="adj1"/>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aramond"/>
              <a:ea typeface="Garamond"/>
              <a:cs typeface="Garamond"/>
              <a:sym typeface="Garamond"/>
            </a:endParaRPr>
          </a:p>
        </p:txBody>
      </p:sp>
      <p:sp>
        <p:nvSpPr>
          <p:cNvPr id="684" name="Google Shape;684;p46"/>
          <p:cNvSpPr txBox="1"/>
          <p:nvPr/>
        </p:nvSpPr>
        <p:spPr>
          <a:xfrm>
            <a:off x="183918" y="6475385"/>
            <a:ext cx="6957111" cy="36933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900">
                <a:solidFill>
                  <a:schemeClr val="dk1"/>
                </a:solidFill>
                <a:latin typeface="Garamond"/>
                <a:ea typeface="Garamond"/>
                <a:cs typeface="Garamond"/>
                <a:sym typeface="Garamond"/>
              </a:rPr>
              <a:t>Abbreviations: GIO: </a:t>
            </a:r>
            <a:r>
              <a:rPr lang="en-US" sz="900">
                <a:solidFill>
                  <a:schemeClr val="dk1"/>
                </a:solidFill>
                <a:latin typeface="Garamond"/>
                <a:ea typeface="Garamond"/>
                <a:cs typeface="Garamond"/>
                <a:sym typeface="Garamond"/>
              </a:rPr>
              <a:t>Glucocorticoid-induced Osteoporosis; BMD:Bone Mass density  </a:t>
            </a:r>
            <a:r>
              <a:rPr b="1" lang="en-US" sz="900">
                <a:solidFill>
                  <a:schemeClr val="dk1"/>
                </a:solidFill>
                <a:latin typeface="Garamond"/>
                <a:ea typeface="Garamond"/>
                <a:cs typeface="Garamond"/>
                <a:sym typeface="Garamond"/>
              </a:rPr>
              <a:t>CI: </a:t>
            </a:r>
            <a:r>
              <a:rPr lang="en-US" sz="900">
                <a:solidFill>
                  <a:schemeClr val="dk1"/>
                </a:solidFill>
                <a:latin typeface="Garamond"/>
                <a:ea typeface="Garamond"/>
                <a:cs typeface="Garamond"/>
                <a:sym typeface="Garamond"/>
              </a:rPr>
              <a:t>confidence interval </a:t>
            </a:r>
            <a:endParaRPr sz="900">
              <a:solidFill>
                <a:schemeClr val="dk1"/>
              </a:solidFill>
              <a:latin typeface="Garamond"/>
              <a:ea typeface="Garamond"/>
              <a:cs typeface="Garamond"/>
              <a:sym typeface="Garamond"/>
            </a:endParaRPr>
          </a:p>
          <a:p>
            <a:pPr indent="0" lvl="0" marL="0" marR="0" rtl="0" algn="just">
              <a:spcBef>
                <a:spcPts val="0"/>
              </a:spcBef>
              <a:spcAft>
                <a:spcPts val="0"/>
              </a:spcAft>
              <a:buNone/>
            </a:pPr>
            <a:r>
              <a:t/>
            </a:r>
            <a:endParaRPr sz="900">
              <a:solidFill>
                <a:schemeClr val="dk1"/>
              </a:solidFill>
              <a:latin typeface="Garamond"/>
              <a:ea typeface="Garamond"/>
              <a:cs typeface="Garamond"/>
              <a:sym typeface="Garamond"/>
            </a:endParaRPr>
          </a:p>
        </p:txBody>
      </p:sp>
      <p:sp>
        <p:nvSpPr>
          <p:cNvPr id="685" name="Google Shape;685;p46"/>
          <p:cNvSpPr txBox="1"/>
          <p:nvPr/>
        </p:nvSpPr>
        <p:spPr>
          <a:xfrm>
            <a:off x="445827" y="1093282"/>
            <a:ext cx="1174617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strike="noStrike">
                <a:solidFill>
                  <a:schemeClr val="dk1"/>
                </a:solidFill>
                <a:latin typeface="Garamond"/>
                <a:ea typeface="Garamond"/>
                <a:cs typeface="Garamond"/>
                <a:sym typeface="Garamond"/>
              </a:rPr>
              <a:t>Aim: </a:t>
            </a:r>
            <a:r>
              <a:rPr b="0" i="0" lang="en-US" sz="2000" u="none" strike="noStrike">
                <a:solidFill>
                  <a:schemeClr val="dk1"/>
                </a:solidFill>
                <a:latin typeface="Garamond"/>
                <a:ea typeface="Garamond"/>
                <a:cs typeface="Garamond"/>
                <a:sym typeface="Garamond"/>
              </a:rPr>
              <a:t>To evaluate the impact of denosumab on BMD loss in patients with GIO.</a:t>
            </a:r>
            <a:endParaRPr sz="2000">
              <a:solidFill>
                <a:schemeClr val="dk1"/>
              </a:solidFill>
              <a:latin typeface="Garamond"/>
              <a:ea typeface="Garamond"/>
              <a:cs typeface="Garamond"/>
              <a:sym typeface="Garamond"/>
            </a:endParaRPr>
          </a:p>
        </p:txBody>
      </p:sp>
      <p:grpSp>
        <p:nvGrpSpPr>
          <p:cNvPr id="686" name="Google Shape;686;p46"/>
          <p:cNvGrpSpPr/>
          <p:nvPr/>
        </p:nvGrpSpPr>
        <p:grpSpPr>
          <a:xfrm>
            <a:off x="298194" y="2071508"/>
            <a:ext cx="5686348" cy="3918776"/>
            <a:chOff x="0" y="0"/>
            <a:chExt cx="5686348" cy="3918776"/>
          </a:xfrm>
        </p:grpSpPr>
        <p:sp>
          <p:nvSpPr>
            <p:cNvPr id="687" name="Google Shape;687;p46"/>
            <p:cNvSpPr/>
            <p:nvPr/>
          </p:nvSpPr>
          <p:spPr>
            <a:xfrm>
              <a:off x="0" y="0"/>
              <a:ext cx="5686348" cy="1224617"/>
            </a:xfrm>
            <a:prstGeom prst="roundRect">
              <a:avLst>
                <a:gd fmla="val 10000" name="adj"/>
              </a:avLst>
            </a:prstGeom>
            <a:gradFill>
              <a:gsLst>
                <a:gs pos="0">
                  <a:srgbClr val="F7BCA2"/>
                </a:gs>
                <a:gs pos="50000">
                  <a:srgbClr val="F4B093"/>
                </a:gs>
                <a:gs pos="100000">
                  <a:srgbClr val="F7A47F"/>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6"/>
            <p:cNvSpPr txBox="1"/>
            <p:nvPr/>
          </p:nvSpPr>
          <p:spPr>
            <a:xfrm>
              <a:off x="1259731" y="0"/>
              <a:ext cx="4426617" cy="1224617"/>
            </a:xfrm>
            <a:prstGeom prst="rect">
              <a:avLst/>
            </a:prstGeom>
            <a:noFill/>
            <a:ln>
              <a:noFill/>
            </a:ln>
          </p:spPr>
          <p:txBody>
            <a:bodyPr anchorCtr="0" anchor="ctr" bIns="68575" lIns="68575" spcFirstLastPara="1" rIns="68575" wrap="square" tIns="68575">
              <a:noAutofit/>
            </a:bodyPr>
            <a:lstStyle/>
            <a:p>
              <a:pPr indent="0" lvl="0" marL="174625" marR="0" rtl="0" algn="l">
                <a:lnSpc>
                  <a:spcPct val="90000"/>
                </a:lnSpc>
                <a:spcBef>
                  <a:spcPts val="0"/>
                </a:spcBef>
                <a:spcAft>
                  <a:spcPts val="0"/>
                </a:spcAft>
                <a:buClr>
                  <a:schemeClr val="dk1"/>
                </a:buClr>
                <a:buSzPts val="1800"/>
                <a:buFont typeface="Garamond"/>
                <a:buNone/>
              </a:pPr>
              <a:r>
                <a:rPr lang="en-US" sz="1800">
                  <a:solidFill>
                    <a:schemeClr val="dk1"/>
                  </a:solidFill>
                  <a:latin typeface="Garamond"/>
                  <a:ea typeface="Garamond"/>
                  <a:cs typeface="Garamond"/>
                  <a:sym typeface="Garamond"/>
                </a:rPr>
                <a:t>Seven studies</a:t>
              </a:r>
              <a:endParaRPr sz="1800">
                <a:solidFill>
                  <a:schemeClr val="dk1"/>
                </a:solidFill>
                <a:latin typeface="Garamond"/>
                <a:ea typeface="Garamond"/>
                <a:cs typeface="Garamond"/>
                <a:sym typeface="Garamond"/>
              </a:endParaRPr>
            </a:p>
          </p:txBody>
        </p:sp>
        <p:sp>
          <p:nvSpPr>
            <p:cNvPr id="689" name="Google Shape;689;p46"/>
            <p:cNvSpPr/>
            <p:nvPr/>
          </p:nvSpPr>
          <p:spPr>
            <a:xfrm>
              <a:off x="122461" y="122461"/>
              <a:ext cx="1137269" cy="979694"/>
            </a:xfrm>
            <a:prstGeom prst="roundRect">
              <a:avLst>
                <a:gd fmla="val 10000" name="adj"/>
              </a:avLst>
            </a:prstGeom>
            <a:blipFill rotWithShape="1">
              <a:blip r:embed="rId6">
                <a:alphaModFix/>
              </a:blip>
              <a:stretch>
                <a:fillRect b="0" l="0" r="0" t="0"/>
              </a:stretch>
            </a:blip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6"/>
            <p:cNvSpPr/>
            <p:nvPr/>
          </p:nvSpPr>
          <p:spPr>
            <a:xfrm>
              <a:off x="0" y="1347079"/>
              <a:ext cx="5686348" cy="1224617"/>
            </a:xfrm>
            <a:prstGeom prst="roundRect">
              <a:avLst>
                <a:gd fmla="val 10000" name="adj"/>
              </a:avLst>
            </a:prstGeom>
            <a:gradFill>
              <a:gsLst>
                <a:gs pos="0">
                  <a:srgbClr val="DFBEB7"/>
                </a:gs>
                <a:gs pos="50000">
                  <a:srgbClr val="D9B1A9"/>
                </a:gs>
                <a:gs pos="100000">
                  <a:srgbClr val="D6A59B"/>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6"/>
            <p:cNvSpPr txBox="1"/>
            <p:nvPr/>
          </p:nvSpPr>
          <p:spPr>
            <a:xfrm>
              <a:off x="1259731" y="1347079"/>
              <a:ext cx="4426617" cy="1224617"/>
            </a:xfrm>
            <a:prstGeom prst="rect">
              <a:avLst/>
            </a:prstGeom>
            <a:noFill/>
            <a:ln>
              <a:noFill/>
            </a:ln>
          </p:spPr>
          <p:txBody>
            <a:bodyPr anchorCtr="0" anchor="ctr" bIns="68575" lIns="68575" spcFirstLastPara="1" rIns="68575" wrap="square" tIns="68575">
              <a:noAutofit/>
            </a:bodyPr>
            <a:lstStyle/>
            <a:p>
              <a:pPr indent="0" lvl="0" marL="261938" marR="0" rtl="0" algn="l">
                <a:lnSpc>
                  <a:spcPct val="90000"/>
                </a:lnSpc>
                <a:spcBef>
                  <a:spcPts val="0"/>
                </a:spcBef>
                <a:spcAft>
                  <a:spcPts val="0"/>
                </a:spcAft>
                <a:buClr>
                  <a:schemeClr val="dk1"/>
                </a:buClr>
                <a:buSzPts val="1800"/>
                <a:buFont typeface="Garamond"/>
                <a:buNone/>
              </a:pPr>
              <a:r>
                <a:rPr b="0" i="0" lang="en-US" sz="1800">
                  <a:solidFill>
                    <a:schemeClr val="dk1"/>
                  </a:solidFill>
                  <a:latin typeface="Garamond"/>
                  <a:ea typeface="Garamond"/>
                  <a:cs typeface="Garamond"/>
                  <a:sym typeface="Garamond"/>
                </a:rPr>
                <a:t>Denosumab at 60 mg subcutaneously every 6 months</a:t>
              </a:r>
              <a:endParaRPr sz="1800">
                <a:solidFill>
                  <a:schemeClr val="dk1"/>
                </a:solidFill>
                <a:latin typeface="Garamond"/>
                <a:ea typeface="Garamond"/>
                <a:cs typeface="Garamond"/>
                <a:sym typeface="Garamond"/>
              </a:endParaRPr>
            </a:p>
          </p:txBody>
        </p:sp>
        <p:sp>
          <p:nvSpPr>
            <p:cNvPr id="692" name="Google Shape;692;p46"/>
            <p:cNvSpPr/>
            <p:nvPr/>
          </p:nvSpPr>
          <p:spPr>
            <a:xfrm>
              <a:off x="122461" y="1469541"/>
              <a:ext cx="1137269" cy="979694"/>
            </a:xfrm>
            <a:prstGeom prst="roundRect">
              <a:avLst>
                <a:gd fmla="val 10000" name="adj"/>
              </a:avLst>
            </a:prstGeom>
            <a:blipFill rotWithShape="1">
              <a:blip r:embed="rId7">
                <a:alphaModFix/>
              </a:blip>
              <a:stretch>
                <a:fillRect b="-1999" l="0" r="0" t="-1998"/>
              </a:stretch>
            </a:blip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6"/>
            <p:cNvSpPr/>
            <p:nvPr/>
          </p:nvSpPr>
          <p:spPr>
            <a:xfrm>
              <a:off x="0" y="2694159"/>
              <a:ext cx="5686348" cy="1224617"/>
            </a:xfrm>
            <a:prstGeom prst="roundRect">
              <a:avLst>
                <a:gd fmla="val 10000" name="adj"/>
              </a:avLst>
            </a:prstGeom>
            <a:gradFill>
              <a:gsLst>
                <a:gs pos="0">
                  <a:srgbClr val="D0D0D0"/>
                </a:gs>
                <a:gs pos="50000">
                  <a:srgbClr val="C7C7C7"/>
                </a:gs>
                <a:gs pos="100000">
                  <a:srgbClr val="BFBFBF"/>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6"/>
            <p:cNvSpPr txBox="1"/>
            <p:nvPr/>
          </p:nvSpPr>
          <p:spPr>
            <a:xfrm>
              <a:off x="1259731" y="2694159"/>
              <a:ext cx="4426617" cy="1224617"/>
            </a:xfrm>
            <a:prstGeom prst="rect">
              <a:avLst/>
            </a:prstGeom>
            <a:noFill/>
            <a:ln>
              <a:noFill/>
            </a:ln>
          </p:spPr>
          <p:txBody>
            <a:bodyPr anchorCtr="0" anchor="ctr" bIns="68575" lIns="68575" spcFirstLastPara="1" rIns="68575" wrap="square" tIns="68575">
              <a:noAutofit/>
            </a:bodyPr>
            <a:lstStyle/>
            <a:p>
              <a:pPr indent="0" lvl="0" marL="261938" marR="0" rtl="0" algn="just">
                <a:lnSpc>
                  <a:spcPct val="90000"/>
                </a:lnSpc>
                <a:spcBef>
                  <a:spcPts val="0"/>
                </a:spcBef>
                <a:spcAft>
                  <a:spcPts val="0"/>
                </a:spcAft>
                <a:buClr>
                  <a:schemeClr val="dk1"/>
                </a:buClr>
                <a:buSzPts val="1800"/>
                <a:buFont typeface="Garamond"/>
                <a:buNone/>
              </a:pPr>
              <a:r>
                <a:rPr lang="en-US" sz="1800">
                  <a:solidFill>
                    <a:schemeClr val="dk1"/>
                  </a:solidFill>
                  <a:latin typeface="Garamond"/>
                  <a:ea typeface="Garamond"/>
                  <a:cs typeface="Garamond"/>
                  <a:sym typeface="Garamond"/>
                </a:rPr>
                <a:t>NA</a:t>
              </a:r>
              <a:endParaRPr/>
            </a:p>
          </p:txBody>
        </p:sp>
        <p:sp>
          <p:nvSpPr>
            <p:cNvPr id="695" name="Google Shape;695;p46"/>
            <p:cNvSpPr/>
            <p:nvPr/>
          </p:nvSpPr>
          <p:spPr>
            <a:xfrm>
              <a:off x="122461" y="2816620"/>
              <a:ext cx="1137269" cy="979694"/>
            </a:xfrm>
            <a:prstGeom prst="roundRect">
              <a:avLst>
                <a:gd fmla="val 10000" name="adj"/>
              </a:avLst>
            </a:prstGeom>
            <a:blipFill rotWithShape="1">
              <a:blip r:embed="rId8">
                <a:alphaModFix/>
              </a:blip>
              <a:stretch>
                <a:fillRect b="0" l="-18999" r="-18999" t="0"/>
              </a:stretch>
            </a:blip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9" name="Shape 699"/>
        <p:cNvGrpSpPr/>
        <p:nvPr/>
      </p:nvGrpSpPr>
      <p:grpSpPr>
        <a:xfrm>
          <a:off x="0" y="0"/>
          <a:ext cx="0" cy="0"/>
          <a:chOff x="0" y="0"/>
          <a:chExt cx="0" cy="0"/>
        </a:xfrm>
      </p:grpSpPr>
      <p:sp>
        <p:nvSpPr>
          <p:cNvPr id="700" name="Google Shape;700;p47"/>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701" name="Google Shape;701;p47"/>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graphicFrame>
        <p:nvGraphicFramePr>
          <p:cNvPr id="702" name="Google Shape;702;p47"/>
          <p:cNvGraphicFramePr/>
          <p:nvPr/>
        </p:nvGraphicFramePr>
        <p:xfrm>
          <a:off x="643467" y="732078"/>
          <a:ext cx="3000000" cy="3000000"/>
        </p:xfrm>
        <a:graphic>
          <a:graphicData uri="http://schemas.openxmlformats.org/drawingml/2006/table">
            <a:tbl>
              <a:tblPr bandRow="1" firstRow="1">
                <a:noFill/>
                <a:tableStyleId>{76FED3CC-ACE9-4055-8279-C8EB264A497E}</a:tableStyleId>
              </a:tblPr>
              <a:tblGrid>
                <a:gridCol w="2060250"/>
                <a:gridCol w="8844825"/>
              </a:tblGrid>
              <a:tr h="425250">
                <a:tc>
                  <a:txBody>
                    <a:bodyPr/>
                    <a:lstStyle/>
                    <a:p>
                      <a:pPr indent="0" lvl="0" marL="0" marR="0" rtl="0" algn="just">
                        <a:spcBef>
                          <a:spcPts val="0"/>
                        </a:spcBef>
                        <a:spcAft>
                          <a:spcPts val="0"/>
                        </a:spcAft>
                        <a:buNone/>
                      </a:pPr>
                      <a:r>
                        <a:rPr b="1" lang="en-US" sz="1800" cap="none">
                          <a:solidFill>
                            <a:schemeClr val="dk1"/>
                          </a:solidFill>
                        </a:rPr>
                        <a:t>Study  Title </a:t>
                      </a:r>
                      <a:endParaRPr/>
                    </a:p>
                  </a:txBody>
                  <a:tcPr marT="56350" marB="56350" marR="60350" marL="60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just">
                        <a:spcBef>
                          <a:spcPts val="0"/>
                        </a:spcBef>
                        <a:spcAft>
                          <a:spcPts val="0"/>
                        </a:spcAft>
                        <a:buNone/>
                      </a:pPr>
                      <a:r>
                        <a:rPr b="1" i="0" lang="en-US" sz="1800" u="none" cap="none" strike="noStrike">
                          <a:solidFill>
                            <a:schemeClr val="dk1"/>
                          </a:solidFill>
                          <a:latin typeface="Garamond"/>
                          <a:ea typeface="Garamond"/>
                          <a:cs typeface="Garamond"/>
                          <a:sym typeface="Garamond"/>
                        </a:rPr>
                        <a:t>Denosumab in the treatment of glucocorticoid induced osteoporosis</a:t>
                      </a:r>
                      <a:endParaRPr b="1" i="0" sz="1800" cap="none">
                        <a:solidFill>
                          <a:schemeClr val="dk1"/>
                        </a:solidFill>
                        <a:latin typeface="Garamond"/>
                        <a:ea typeface="Garamond"/>
                        <a:cs typeface="Garamond"/>
                        <a:sym typeface="Garamond"/>
                      </a:endParaRPr>
                    </a:p>
                  </a:txBody>
                  <a:tcPr marT="56350" marB="56350" marR="60350" marL="60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94600">
                <a:tc>
                  <a:txBody>
                    <a:bodyPr/>
                    <a:lstStyle/>
                    <a:p>
                      <a:pPr indent="0" lvl="0" marL="0" marR="0" rtl="0" algn="just">
                        <a:spcBef>
                          <a:spcPts val="0"/>
                        </a:spcBef>
                        <a:spcAft>
                          <a:spcPts val="0"/>
                        </a:spcAft>
                        <a:buNone/>
                      </a:pPr>
                      <a:r>
                        <a:rPr b="0" lang="en-US" sz="1600" cap="none">
                          <a:solidFill>
                            <a:schemeClr val="dk1"/>
                          </a:solidFill>
                        </a:rPr>
                        <a:t>Reference </a:t>
                      </a:r>
                      <a:endParaRPr/>
                    </a:p>
                  </a:txBody>
                  <a:tcPr marT="56350" marB="56350" marR="60350" marL="60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just">
                        <a:spcBef>
                          <a:spcPts val="0"/>
                        </a:spcBef>
                        <a:spcAft>
                          <a:spcPts val="0"/>
                        </a:spcAft>
                        <a:buNone/>
                      </a:pPr>
                      <a:r>
                        <a:rPr b="0" i="1" lang="en-US" sz="1600" u="none" cap="none" strike="noStrike">
                          <a:solidFill>
                            <a:schemeClr val="dk1"/>
                          </a:solidFill>
                          <a:latin typeface="Garamond"/>
                          <a:ea typeface="Garamond"/>
                          <a:cs typeface="Garamond"/>
                          <a:sym typeface="Garamond"/>
                        </a:rPr>
                        <a:t>Drug Design, Development and Therapy 2019:13 2843–2852</a:t>
                      </a:r>
                      <a:endParaRPr b="0" sz="1600" cap="none">
                        <a:solidFill>
                          <a:schemeClr val="dk1"/>
                        </a:solidFill>
                      </a:endParaRPr>
                    </a:p>
                  </a:txBody>
                  <a:tcPr marT="56350" marB="56350" marR="60350" marL="60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94600">
                <a:tc>
                  <a:txBody>
                    <a:bodyPr/>
                    <a:lstStyle/>
                    <a:p>
                      <a:pPr indent="0" lvl="0" marL="0" marR="0" rtl="0" algn="just">
                        <a:spcBef>
                          <a:spcPts val="0"/>
                        </a:spcBef>
                        <a:spcAft>
                          <a:spcPts val="0"/>
                        </a:spcAft>
                        <a:buNone/>
                      </a:pPr>
                      <a:r>
                        <a:rPr b="1" lang="en-US" sz="1600" cap="none">
                          <a:solidFill>
                            <a:schemeClr val="dk1"/>
                          </a:solidFill>
                        </a:rPr>
                        <a:t>Study design / type </a:t>
                      </a:r>
                      <a:endParaRPr/>
                    </a:p>
                  </a:txBody>
                  <a:tcPr marT="56350" marB="56350" marR="60350" marL="60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b="0" i="0" lang="en-US" sz="1600" u="none" cap="none" strike="noStrike">
                          <a:solidFill>
                            <a:schemeClr val="dk1"/>
                          </a:solidFill>
                          <a:latin typeface="Garamond"/>
                          <a:ea typeface="Garamond"/>
                          <a:cs typeface="Garamond"/>
                          <a:sym typeface="Garamond"/>
                        </a:rPr>
                        <a:t>A systematic review and meta-analysis</a:t>
                      </a:r>
                      <a:endParaRPr sz="1600" cap="none">
                        <a:solidFill>
                          <a:schemeClr val="dk1"/>
                        </a:solidFill>
                      </a:endParaRPr>
                    </a:p>
                  </a:txBody>
                  <a:tcPr marT="56350" marB="56350" marR="60350" marL="60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394600">
                <a:tc>
                  <a:txBody>
                    <a:bodyPr/>
                    <a:lstStyle/>
                    <a:p>
                      <a:pPr indent="0" lvl="0" marL="0" marR="0" rtl="0" algn="just">
                        <a:spcBef>
                          <a:spcPts val="0"/>
                        </a:spcBef>
                        <a:spcAft>
                          <a:spcPts val="0"/>
                        </a:spcAft>
                        <a:buNone/>
                      </a:pPr>
                      <a:r>
                        <a:rPr b="1" lang="en-US" sz="1600" cap="none">
                          <a:solidFill>
                            <a:schemeClr val="dk1"/>
                          </a:solidFill>
                        </a:rPr>
                        <a:t>Objectives </a:t>
                      </a:r>
                      <a:endParaRPr/>
                    </a:p>
                  </a:txBody>
                  <a:tcPr marT="56350" marB="56350" marR="60350" marL="60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Garamond"/>
                          <a:ea typeface="Garamond"/>
                          <a:cs typeface="Garamond"/>
                          <a:sym typeface="Garamond"/>
                        </a:rPr>
                        <a:t>To summarize the efficacy and safety of denosumab in the prevention and treatment of GIOP.</a:t>
                      </a:r>
                      <a:endParaRPr sz="1600" cap="none">
                        <a:solidFill>
                          <a:schemeClr val="dk1"/>
                        </a:solidFill>
                      </a:endParaRPr>
                    </a:p>
                  </a:txBody>
                  <a:tcPr marT="56350" marB="56350" marR="60350" marL="60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94600">
                <a:tc>
                  <a:txBody>
                    <a:bodyPr/>
                    <a:lstStyle/>
                    <a:p>
                      <a:pPr indent="0" lvl="0" marL="0" marR="0" rtl="0" algn="just">
                        <a:spcBef>
                          <a:spcPts val="0"/>
                        </a:spcBef>
                        <a:spcAft>
                          <a:spcPts val="0"/>
                        </a:spcAft>
                        <a:buNone/>
                      </a:pPr>
                      <a:r>
                        <a:rPr b="1" lang="en-US" sz="1600" cap="none">
                          <a:solidFill>
                            <a:schemeClr val="dk1"/>
                          </a:solidFill>
                        </a:rPr>
                        <a:t>Study population </a:t>
                      </a:r>
                      <a:endParaRPr/>
                    </a:p>
                  </a:txBody>
                  <a:tcPr marT="56350" marB="56350" marR="60350" marL="60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285750" lvl="0" marL="28575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Garamond"/>
                          <a:ea typeface="Garamond"/>
                          <a:cs typeface="Garamond"/>
                          <a:sym typeface="Garamond"/>
                        </a:rPr>
                        <a:t>Three eligible studies were included in the primary meta-analysis (N=361)</a:t>
                      </a:r>
                      <a:endParaRPr sz="1600" cap="none">
                        <a:solidFill>
                          <a:schemeClr val="dk1"/>
                        </a:solidFill>
                        <a:highlight>
                          <a:srgbClr val="FFFF00"/>
                        </a:highlight>
                      </a:endParaRPr>
                    </a:p>
                  </a:txBody>
                  <a:tcPr marT="56350" marB="56350" marR="60350" marL="60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1375200">
                <a:tc>
                  <a:txBody>
                    <a:bodyPr/>
                    <a:lstStyle/>
                    <a:p>
                      <a:pPr indent="0" lvl="0" marL="0" marR="0" rtl="0" algn="just">
                        <a:spcBef>
                          <a:spcPts val="0"/>
                        </a:spcBef>
                        <a:spcAft>
                          <a:spcPts val="0"/>
                        </a:spcAft>
                        <a:buNone/>
                      </a:pPr>
                      <a:r>
                        <a:rPr b="1" lang="en-US" sz="1600" cap="none">
                          <a:solidFill>
                            <a:schemeClr val="dk1"/>
                          </a:solidFill>
                        </a:rPr>
                        <a:t>Groups/Sample size </a:t>
                      </a:r>
                      <a:endParaRPr/>
                    </a:p>
                  </a:txBody>
                  <a:tcPr marT="56350" marB="56350" marR="60350" marL="60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Garamond"/>
                          <a:ea typeface="Garamond"/>
                          <a:cs typeface="Garamond"/>
                          <a:sym typeface="Garamond"/>
                        </a:rPr>
                        <a:t>We searched PubMed, CINAHL, ACR and American Society for Bone and Mineral Research meeting abstracts for relevant studies. included studies in which subjects were taking systemic glucocorticoid therapy and were assigned to take denosumab or control therapy, and </a:t>
                      </a:r>
                      <a:endParaRPr/>
                    </a:p>
                    <a:p>
                      <a:pPr indent="-285750" lvl="0" marL="28575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Garamond"/>
                          <a:ea typeface="Garamond"/>
                          <a:cs typeface="Garamond"/>
                          <a:sym typeface="Garamond"/>
                        </a:rPr>
                        <a:t>Assessed the effect of treatment on areal BMD, fractures and/or safety.</a:t>
                      </a:r>
                      <a:endParaRPr sz="1600" cap="none">
                        <a:solidFill>
                          <a:schemeClr val="dk1"/>
                        </a:solidFill>
                      </a:endParaRPr>
                    </a:p>
                  </a:txBody>
                  <a:tcPr marT="56350" marB="56350" marR="60350" marL="60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75200">
                <a:tc>
                  <a:txBody>
                    <a:bodyPr/>
                    <a:lstStyle/>
                    <a:p>
                      <a:pPr indent="0" lvl="0" marL="0" marR="0" rtl="0" algn="just">
                        <a:spcBef>
                          <a:spcPts val="0"/>
                        </a:spcBef>
                        <a:spcAft>
                          <a:spcPts val="0"/>
                        </a:spcAft>
                        <a:buNone/>
                      </a:pPr>
                      <a:r>
                        <a:rPr b="1" lang="en-US" sz="1600" cap="none">
                          <a:solidFill>
                            <a:schemeClr val="dk1"/>
                          </a:solidFill>
                        </a:rPr>
                        <a:t>Key findings </a:t>
                      </a:r>
                      <a:endParaRPr/>
                    </a:p>
                  </a:txBody>
                  <a:tcPr marT="56350" marB="56350" marR="60350" marL="60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Garamond"/>
                          <a:ea typeface="Garamond"/>
                          <a:cs typeface="Garamond"/>
                          <a:sym typeface="Garamond"/>
                        </a:rPr>
                        <a:t>Denosumab significantly increased lumbar spine BMD (2.32%, 95% CI 1.73%, 2.91%, P&lt;0.0001) and hip BMD (1.52%, 95% CI 1.1%,1.94%, P&lt;0.0001) compared to bisphosphonates. </a:t>
                      </a:r>
                      <a:endParaRPr/>
                    </a:p>
                    <a:p>
                      <a:pPr indent="-285750" lvl="0" marL="28575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Garamond"/>
                          <a:ea typeface="Garamond"/>
                          <a:cs typeface="Garamond"/>
                          <a:sym typeface="Garamond"/>
                        </a:rPr>
                        <a:t>Adverse events, serious adverse events and fractures were similar between denosumab and bisphosphonate arms.</a:t>
                      </a:r>
                      <a:endParaRPr sz="1600" cap="none">
                        <a:solidFill>
                          <a:schemeClr val="dk1"/>
                        </a:solidFill>
                      </a:endParaRPr>
                    </a:p>
                  </a:txBody>
                  <a:tcPr marT="56350" marB="56350" marR="60350" marL="60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39750">
                <a:tc>
                  <a:txBody>
                    <a:bodyPr/>
                    <a:lstStyle/>
                    <a:p>
                      <a:pPr indent="0" lvl="0" marL="0" marR="0" rtl="0" algn="just">
                        <a:spcBef>
                          <a:spcPts val="0"/>
                        </a:spcBef>
                        <a:spcAft>
                          <a:spcPts val="0"/>
                        </a:spcAft>
                        <a:buNone/>
                      </a:pPr>
                      <a:r>
                        <a:rPr b="1" lang="en-US" sz="1600" cap="none">
                          <a:solidFill>
                            <a:schemeClr val="dk1"/>
                          </a:solidFill>
                        </a:rPr>
                        <a:t>Conclusion </a:t>
                      </a:r>
                      <a:endParaRPr/>
                    </a:p>
                  </a:txBody>
                  <a:tcPr marT="56350" marB="56350" marR="60350" marL="60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285750" lvl="0" marL="285750" marR="0" rtl="0" algn="just">
                        <a:spcBef>
                          <a:spcPts val="0"/>
                        </a:spcBef>
                        <a:spcAft>
                          <a:spcPts val="0"/>
                        </a:spcAft>
                        <a:buClr>
                          <a:schemeClr val="dk1"/>
                        </a:buClr>
                        <a:buSzPts val="1600"/>
                        <a:buFont typeface="Arial"/>
                        <a:buChar char="•"/>
                      </a:pPr>
                      <a:r>
                        <a:rPr b="0" i="0" lang="en-US" sz="1600" u="none" cap="none" strike="noStrike">
                          <a:solidFill>
                            <a:schemeClr val="dk1"/>
                          </a:solidFill>
                          <a:latin typeface="Garamond"/>
                          <a:ea typeface="Garamond"/>
                          <a:cs typeface="Garamond"/>
                          <a:sym typeface="Garamond"/>
                        </a:rPr>
                        <a:t>Results suggest that denosumab is superior to bisphosphonates in its effects on lumbar spine and total hip BMD in patients with GIOP.</a:t>
                      </a:r>
                      <a:endParaRPr sz="1600" cap="none">
                        <a:solidFill>
                          <a:schemeClr val="dk1"/>
                        </a:solidFill>
                      </a:endParaRPr>
                    </a:p>
                  </a:txBody>
                  <a:tcPr marT="56350" marB="56350" marR="60350" marL="603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6" name="Shape 706"/>
        <p:cNvGrpSpPr/>
        <p:nvPr/>
      </p:nvGrpSpPr>
      <p:grpSpPr>
        <a:xfrm>
          <a:off x="0" y="0"/>
          <a:ext cx="0" cy="0"/>
          <a:chOff x="0" y="0"/>
          <a:chExt cx="0" cy="0"/>
        </a:xfrm>
      </p:grpSpPr>
      <p:sp>
        <p:nvSpPr>
          <p:cNvPr id="707" name="Google Shape;707;p48"/>
          <p:cNvSpPr/>
          <p:nvPr/>
        </p:nvSpPr>
        <p:spPr>
          <a:xfrm rot="-5400000">
            <a:off x="800100" y="1491343"/>
            <a:ext cx="3333749" cy="3499103"/>
          </a:xfrm>
          <a:prstGeom prst="downArrow">
            <a:avLst>
              <a:gd fmla="val 100000" name="adj1"/>
              <a:gd fmla="val 15788" name="adj2"/>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708" name="Google Shape;708;p48"/>
          <p:cNvSpPr txBox="1"/>
          <p:nvPr>
            <p:ph type="title"/>
          </p:nvPr>
        </p:nvSpPr>
        <p:spPr>
          <a:xfrm>
            <a:off x="1028700" y="1967266"/>
            <a:ext cx="2628900" cy="254725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400"/>
              <a:buFont typeface="Garamond"/>
              <a:buNone/>
            </a:pPr>
            <a:r>
              <a:rPr b="1" lang="en-US" sz="2400">
                <a:solidFill>
                  <a:srgbClr val="FFFFFF"/>
                </a:solidFill>
                <a:latin typeface="Garamond"/>
                <a:ea typeface="Garamond"/>
                <a:cs typeface="Garamond"/>
                <a:sym typeface="Garamond"/>
              </a:rPr>
              <a:t>Denosumab in the treatment of glucocorticoid-induced osteoporosis</a:t>
            </a:r>
            <a:endParaRPr/>
          </a:p>
        </p:txBody>
      </p:sp>
      <p:pic>
        <p:nvPicPr>
          <p:cNvPr id="709" name="Google Shape;709;p48"/>
          <p:cNvPicPr preferRelativeResize="0"/>
          <p:nvPr>
            <p:ph idx="1" type="body"/>
          </p:nvPr>
        </p:nvPicPr>
        <p:blipFill rotWithShape="1">
          <a:blip r:embed="rId3">
            <a:alphaModFix/>
          </a:blip>
          <a:srcRect b="0" l="0" r="0" t="0"/>
          <a:stretch/>
        </p:blipFill>
        <p:spPr>
          <a:xfrm>
            <a:off x="4777316" y="1732660"/>
            <a:ext cx="6780700" cy="33903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 name="Shape 713"/>
        <p:cNvGrpSpPr/>
        <p:nvPr/>
      </p:nvGrpSpPr>
      <p:grpSpPr>
        <a:xfrm>
          <a:off x="0" y="0"/>
          <a:ext cx="0" cy="0"/>
          <a:chOff x="0" y="0"/>
          <a:chExt cx="0" cy="0"/>
        </a:xfrm>
      </p:grpSpPr>
      <p:sp>
        <p:nvSpPr>
          <p:cNvPr id="714" name="Google Shape;714;p49"/>
          <p:cNvSpPr/>
          <p:nvPr/>
        </p:nvSpPr>
        <p:spPr>
          <a:xfrm rot="-5400000">
            <a:off x="800100" y="1491343"/>
            <a:ext cx="3333749" cy="3499103"/>
          </a:xfrm>
          <a:prstGeom prst="downArrow">
            <a:avLst>
              <a:gd fmla="val 100000" name="adj1"/>
              <a:gd fmla="val 15788" name="adj2"/>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715" name="Google Shape;715;p49"/>
          <p:cNvSpPr txBox="1"/>
          <p:nvPr>
            <p:ph type="title"/>
          </p:nvPr>
        </p:nvSpPr>
        <p:spPr>
          <a:xfrm>
            <a:off x="1028700" y="1967266"/>
            <a:ext cx="2628900" cy="254725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400"/>
              <a:buFont typeface="Garamond"/>
              <a:buNone/>
            </a:pPr>
            <a:r>
              <a:rPr b="1" lang="en-US" sz="2400">
                <a:solidFill>
                  <a:srgbClr val="FFFFFF"/>
                </a:solidFill>
                <a:latin typeface="Garamond"/>
                <a:ea typeface="Garamond"/>
                <a:cs typeface="Garamond"/>
                <a:sym typeface="Garamond"/>
              </a:rPr>
              <a:t>Denosumab in the treatment of glucocorticoid induced osteoporosis</a:t>
            </a:r>
            <a:endParaRPr sz="2400">
              <a:solidFill>
                <a:srgbClr val="FFFFFF"/>
              </a:solidFill>
              <a:latin typeface="Garamond"/>
              <a:ea typeface="Garamond"/>
              <a:cs typeface="Garamond"/>
              <a:sym typeface="Garamond"/>
            </a:endParaRPr>
          </a:p>
        </p:txBody>
      </p:sp>
      <p:pic>
        <p:nvPicPr>
          <p:cNvPr id="716" name="Google Shape;716;p49"/>
          <p:cNvPicPr preferRelativeResize="0"/>
          <p:nvPr>
            <p:ph idx="1" type="body"/>
          </p:nvPr>
        </p:nvPicPr>
        <p:blipFill rotWithShape="1">
          <a:blip r:embed="rId3">
            <a:alphaModFix/>
          </a:blip>
          <a:srcRect b="0" l="0" r="0" t="0"/>
          <a:stretch/>
        </p:blipFill>
        <p:spPr>
          <a:xfrm>
            <a:off x="4777316" y="1910654"/>
            <a:ext cx="6780700" cy="30343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5"/>
          <p:cNvSpPr/>
          <p:nvPr/>
        </p:nvSpPr>
        <p:spPr>
          <a:xfrm>
            <a:off x="0" y="0"/>
            <a:ext cx="12188952"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50" name="Google Shape;150;p5"/>
          <p:cNvSpPr/>
          <p:nvPr/>
        </p:nvSpPr>
        <p:spPr>
          <a:xfrm>
            <a:off x="321564" y="320040"/>
            <a:ext cx="11548872" cy="6217920"/>
          </a:xfrm>
          <a:prstGeom prst="rect">
            <a:avLst/>
          </a:prstGeom>
          <a:solidFill>
            <a:schemeClr val="lt1"/>
          </a:solidFill>
          <a:ln cap="sq" cmpd="thinThick" w="1270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51" name="Google Shape;151;p5"/>
          <p:cNvSpPr txBox="1"/>
          <p:nvPr>
            <p:ph type="title"/>
          </p:nvPr>
        </p:nvSpPr>
        <p:spPr>
          <a:xfrm>
            <a:off x="838200" y="6318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aramond"/>
              <a:buNone/>
            </a:pPr>
            <a:r>
              <a:rPr b="1" lang="en-US" sz="3200"/>
              <a:t>Epidemiology and Costs of CKD-Associated</a:t>
            </a:r>
            <a:br>
              <a:rPr b="1" lang="en-US" sz="3200"/>
            </a:br>
            <a:r>
              <a:rPr b="1" lang="en-US" sz="3200"/>
              <a:t>Osteoporosis and Fractures in CKD</a:t>
            </a:r>
            <a:endParaRPr b="1" sz="3200"/>
          </a:p>
        </p:txBody>
      </p:sp>
      <p:sp>
        <p:nvSpPr>
          <p:cNvPr id="152" name="Google Shape;152;p5"/>
          <p:cNvSpPr txBox="1"/>
          <p:nvPr>
            <p:ph idx="1" type="body"/>
          </p:nvPr>
        </p:nvSpPr>
        <p:spPr>
          <a:xfrm>
            <a:off x="838200" y="2057400"/>
            <a:ext cx="10515600" cy="3871762"/>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just">
              <a:lnSpc>
                <a:spcPct val="150000"/>
              </a:lnSpc>
              <a:spcBef>
                <a:spcPts val="0"/>
              </a:spcBef>
              <a:spcAft>
                <a:spcPts val="0"/>
              </a:spcAft>
              <a:buClr>
                <a:schemeClr val="dk1"/>
              </a:buClr>
              <a:buSzPct val="100000"/>
              <a:buChar char="•"/>
            </a:pPr>
            <a:r>
              <a:rPr lang="en-US" sz="2400"/>
              <a:t>Data from the National Health and Nutrition Examination Survey (NHANES) suggest that CKD and osteoporosis are highly coprevalent</a:t>
            </a:r>
            <a:endParaRPr sz="2400"/>
          </a:p>
          <a:p>
            <a:pPr indent="-228600" lvl="0" marL="228600" rtl="0" algn="just">
              <a:lnSpc>
                <a:spcPct val="150000"/>
              </a:lnSpc>
              <a:spcBef>
                <a:spcPts val="0"/>
              </a:spcBef>
              <a:spcAft>
                <a:spcPts val="0"/>
              </a:spcAft>
              <a:buClr>
                <a:schemeClr val="dk1"/>
              </a:buClr>
              <a:buSzPct val="100000"/>
              <a:buChar char="•"/>
            </a:pPr>
            <a:r>
              <a:rPr lang="en-US" sz="2400"/>
              <a:t>Among NHANES III participants, osteoporosis was twice as common in those with an eGFR, &gt; 60 ml/min compared with thosewith an eGFR&lt;60 ml/min.</a:t>
            </a:r>
            <a:endParaRPr/>
          </a:p>
          <a:p>
            <a:pPr indent="-228600" lvl="0" marL="228600" rtl="0" algn="just">
              <a:lnSpc>
                <a:spcPct val="150000"/>
              </a:lnSpc>
              <a:spcBef>
                <a:spcPts val="0"/>
              </a:spcBef>
              <a:spcAft>
                <a:spcPts val="0"/>
              </a:spcAft>
              <a:buClr>
                <a:schemeClr val="dk1"/>
              </a:buClr>
              <a:buSzPct val="100000"/>
              <a:buChar char="•"/>
            </a:pPr>
            <a:r>
              <a:rPr lang="en-US" sz="2400"/>
              <a:t>Among women and men with osteoporosis, 80% and 50%, respectively, had a Cockcroft–Gault creatinine clearance , &lt; 35 ml/min.</a:t>
            </a:r>
            <a:endParaRPr/>
          </a:p>
          <a:p>
            <a:pPr indent="-228600" lvl="0" marL="228600" rtl="0" algn="just">
              <a:lnSpc>
                <a:spcPct val="150000"/>
              </a:lnSpc>
              <a:spcBef>
                <a:spcPts val="0"/>
              </a:spcBef>
              <a:spcAft>
                <a:spcPts val="0"/>
              </a:spcAft>
              <a:buClr>
                <a:schemeClr val="dk1"/>
              </a:buClr>
              <a:buSzPct val="100000"/>
              <a:buChar char="•"/>
            </a:pPr>
            <a:r>
              <a:rPr lang="en-US" sz="2400"/>
              <a:t>In patients with predialysis CKD, a history of osteoporosis was reported to be associated with a greater than twofold odds of hip fracture compared with the general population</a:t>
            </a:r>
            <a:endParaRPr sz="2400"/>
          </a:p>
        </p:txBody>
      </p:sp>
      <p:sp>
        <p:nvSpPr>
          <p:cNvPr id="153" name="Google Shape;153;p5"/>
          <p:cNvSpPr txBox="1"/>
          <p:nvPr/>
        </p:nvSpPr>
        <p:spPr>
          <a:xfrm>
            <a:off x="8529234" y="6260961"/>
            <a:ext cx="2824566"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00" u="none" cap="none" strike="noStrike">
                <a:solidFill>
                  <a:schemeClr val="dk1"/>
                </a:solidFill>
                <a:latin typeface="Garamond"/>
                <a:ea typeface="Garamond"/>
                <a:cs typeface="Garamond"/>
                <a:sym typeface="Garamond"/>
              </a:rPr>
              <a:t>Clin J Am Soc Nephrol 13: 962–969, 2018.</a:t>
            </a:r>
            <a:endParaRPr b="0" i="0" sz="1200" u="none" cap="none" strike="noStrike">
              <a:solidFill>
                <a:schemeClr val="dk1"/>
              </a:solidFill>
              <a:latin typeface="Garamond"/>
              <a:ea typeface="Garamond"/>
              <a:cs typeface="Garamond"/>
              <a:sym typeface="Garamon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0" name="Shape 720"/>
        <p:cNvGrpSpPr/>
        <p:nvPr/>
      </p:nvGrpSpPr>
      <p:grpSpPr>
        <a:xfrm>
          <a:off x="0" y="0"/>
          <a:ext cx="0" cy="0"/>
          <a:chOff x="0" y="0"/>
          <a:chExt cx="0" cy="0"/>
        </a:xfrm>
      </p:grpSpPr>
      <p:sp>
        <p:nvSpPr>
          <p:cNvPr id="721" name="Google Shape;721;p50"/>
          <p:cNvSpPr/>
          <p:nvPr/>
        </p:nvSpPr>
        <p:spPr>
          <a:xfrm>
            <a:off x="11118533" y="918266"/>
            <a:ext cx="706127" cy="5863534"/>
          </a:xfrm>
          <a:custGeom>
            <a:rect b="b" l="l" r="r" t="t"/>
            <a:pathLst>
              <a:path extrusionOk="0" h="2447" w="414">
                <a:moveTo>
                  <a:pt x="414" y="2447"/>
                </a:moveTo>
                <a:lnTo>
                  <a:pt x="0" y="2247"/>
                </a:lnTo>
                <a:lnTo>
                  <a:pt x="0" y="0"/>
                </a:lnTo>
                <a:lnTo>
                  <a:pt x="414" y="200"/>
                </a:lnTo>
                <a:lnTo>
                  <a:pt x="414" y="2447"/>
                </a:lnTo>
                <a:close/>
              </a:path>
            </a:pathLst>
          </a:custGeom>
          <a:solidFill>
            <a:srgbClr val="2F54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722" name="Google Shape;722;p50"/>
          <p:cNvSpPr/>
          <p:nvPr/>
        </p:nvSpPr>
        <p:spPr>
          <a:xfrm>
            <a:off x="11117879" y="643467"/>
            <a:ext cx="420307" cy="5668919"/>
          </a:xfrm>
          <a:custGeom>
            <a:rect b="b" l="l" r="r" t="t"/>
            <a:pathLst>
              <a:path extrusionOk="0" h="2358" w="209">
                <a:moveTo>
                  <a:pt x="209" y="2246"/>
                </a:moveTo>
                <a:lnTo>
                  <a:pt x="0" y="2358"/>
                </a:lnTo>
                <a:lnTo>
                  <a:pt x="0" y="111"/>
                </a:lnTo>
                <a:lnTo>
                  <a:pt x="209" y="0"/>
                </a:lnTo>
                <a:lnTo>
                  <a:pt x="209" y="2246"/>
                </a:lnTo>
                <a:close/>
              </a:path>
            </a:pathLst>
          </a:custGeom>
          <a:solidFill>
            <a:srgbClr val="1F386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723" name="Google Shape;723;p50"/>
          <p:cNvSpPr/>
          <p:nvPr/>
        </p:nvSpPr>
        <p:spPr>
          <a:xfrm>
            <a:off x="638387" y="643467"/>
            <a:ext cx="10933503" cy="5391944"/>
          </a:xfrm>
          <a:prstGeom prst="rect">
            <a:avLst/>
          </a:prstGeom>
          <a:solidFill>
            <a:srgbClr val="FFFFFF"/>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graphicFrame>
        <p:nvGraphicFramePr>
          <p:cNvPr id="724" name="Google Shape;724;p50"/>
          <p:cNvGraphicFramePr/>
          <p:nvPr/>
        </p:nvGraphicFramePr>
        <p:xfrm>
          <a:off x="798629" y="822588"/>
          <a:ext cx="3000000" cy="3000000"/>
        </p:xfrm>
        <a:graphic>
          <a:graphicData uri="http://schemas.openxmlformats.org/drawingml/2006/table">
            <a:tbl>
              <a:tblPr bandRow="1" firstRow="1">
                <a:noFill/>
                <a:tableStyleId>{76FED3CC-ACE9-4055-8279-C8EB264A497E}</a:tableStyleId>
              </a:tblPr>
              <a:tblGrid>
                <a:gridCol w="1923025"/>
                <a:gridCol w="8685100"/>
              </a:tblGrid>
              <a:tr h="304250">
                <a:tc>
                  <a:txBody>
                    <a:bodyPr/>
                    <a:lstStyle/>
                    <a:p>
                      <a:pPr indent="0" lvl="0" marL="0" marR="0" rtl="0" algn="just">
                        <a:spcBef>
                          <a:spcPts val="0"/>
                        </a:spcBef>
                        <a:spcAft>
                          <a:spcPts val="0"/>
                        </a:spcAft>
                        <a:buNone/>
                      </a:pPr>
                      <a:r>
                        <a:rPr b="1" lang="en-US" sz="1600"/>
                        <a:t>Study  Title </a:t>
                      </a:r>
                      <a:endParaRPr/>
                    </a:p>
                  </a:txBody>
                  <a:tcPr marT="18425" marB="18425" marR="36850" marL="36850"/>
                </a:tc>
                <a:tc>
                  <a:txBody>
                    <a:bodyPr/>
                    <a:lstStyle/>
                    <a:p>
                      <a:pPr indent="0" lvl="0" marL="0" marR="0" rtl="0" algn="just">
                        <a:spcBef>
                          <a:spcPts val="0"/>
                        </a:spcBef>
                        <a:spcAft>
                          <a:spcPts val="0"/>
                        </a:spcAft>
                        <a:buNone/>
                      </a:pPr>
                      <a:r>
                        <a:rPr b="1" i="0" lang="en-US" sz="1600" u="none" strike="noStrike">
                          <a:solidFill>
                            <a:schemeClr val="lt1"/>
                          </a:solidFill>
                          <a:latin typeface="Garamond"/>
                          <a:ea typeface="Garamond"/>
                          <a:cs typeface="Garamond"/>
                          <a:sym typeface="Garamond"/>
                        </a:rPr>
                        <a:t>Denosumab Versus Risedronate in Glucocorticoid-Induced Osteoporosis</a:t>
                      </a:r>
                      <a:endParaRPr b="1" i="0" sz="1600">
                        <a:solidFill>
                          <a:schemeClr val="dk1"/>
                        </a:solidFill>
                        <a:highlight>
                          <a:srgbClr val="FFFF00"/>
                        </a:highlight>
                        <a:latin typeface="Garamond"/>
                        <a:ea typeface="Garamond"/>
                        <a:cs typeface="Garamond"/>
                        <a:sym typeface="Garamond"/>
                      </a:endParaRPr>
                    </a:p>
                  </a:txBody>
                  <a:tcPr marT="18425" marB="18425" marR="36850" marL="36850"/>
                </a:tc>
              </a:tr>
              <a:tr h="304250">
                <a:tc>
                  <a:txBody>
                    <a:bodyPr/>
                    <a:lstStyle/>
                    <a:p>
                      <a:pPr indent="0" lvl="0" marL="0" marR="0" rtl="0" algn="just">
                        <a:spcBef>
                          <a:spcPts val="0"/>
                        </a:spcBef>
                        <a:spcAft>
                          <a:spcPts val="0"/>
                        </a:spcAft>
                        <a:buNone/>
                      </a:pPr>
                      <a:r>
                        <a:rPr b="1" lang="en-US" sz="1600"/>
                        <a:t>Reference </a:t>
                      </a:r>
                      <a:endParaRPr/>
                    </a:p>
                  </a:txBody>
                  <a:tcPr marT="18425" marB="18425" marR="36850" marL="36850"/>
                </a:tc>
                <a:tc>
                  <a:txBody>
                    <a:bodyPr/>
                    <a:lstStyle/>
                    <a:p>
                      <a:pPr indent="0" lvl="0" marL="0" marR="0" rtl="0" algn="just">
                        <a:spcBef>
                          <a:spcPts val="0"/>
                        </a:spcBef>
                        <a:spcAft>
                          <a:spcPts val="0"/>
                        </a:spcAft>
                        <a:buNone/>
                      </a:pPr>
                      <a:r>
                        <a:rPr i="1" lang="en-US" sz="1600"/>
                        <a:t>Arthritis &amp; Rheumatology Vol. 71, No. 7, July 2019, pp 1174–1184</a:t>
                      </a:r>
                      <a:endParaRPr/>
                    </a:p>
                  </a:txBody>
                  <a:tcPr marT="18425" marB="18425" marR="36850" marL="36850"/>
                </a:tc>
              </a:tr>
              <a:tr h="304250">
                <a:tc>
                  <a:txBody>
                    <a:bodyPr/>
                    <a:lstStyle/>
                    <a:p>
                      <a:pPr indent="0" lvl="0" marL="0" marR="0" rtl="0" algn="just">
                        <a:spcBef>
                          <a:spcPts val="0"/>
                        </a:spcBef>
                        <a:spcAft>
                          <a:spcPts val="0"/>
                        </a:spcAft>
                        <a:buNone/>
                      </a:pPr>
                      <a:r>
                        <a:rPr b="1" lang="en-US" sz="1600"/>
                        <a:t>Study design / type </a:t>
                      </a:r>
                      <a:endParaRPr/>
                    </a:p>
                  </a:txBody>
                  <a:tcPr marT="18425" marB="18425" marR="36850" marL="36850"/>
                </a:tc>
                <a:tc>
                  <a:txBody>
                    <a:bodyPr/>
                    <a:lstStyle/>
                    <a:p>
                      <a:pPr indent="0" lvl="0" marL="0" marR="0" rtl="0" algn="just">
                        <a:spcBef>
                          <a:spcPts val="0"/>
                        </a:spcBef>
                        <a:spcAft>
                          <a:spcPts val="0"/>
                        </a:spcAft>
                        <a:buNone/>
                      </a:pPr>
                      <a:r>
                        <a:rPr b="0" i="0" lang="en-US" sz="1600" u="none" strike="noStrike">
                          <a:solidFill>
                            <a:schemeClr val="dk1"/>
                          </a:solidFill>
                          <a:latin typeface="Garamond"/>
                          <a:ea typeface="Garamond"/>
                          <a:cs typeface="Garamond"/>
                          <a:sym typeface="Garamond"/>
                        </a:rPr>
                        <a:t>Randomized, Double-Blind, Double-Dummy Trial</a:t>
                      </a:r>
                      <a:endParaRPr sz="1600"/>
                    </a:p>
                  </a:txBody>
                  <a:tcPr marT="18425" marB="18425" marR="36850" marL="36850"/>
                </a:tc>
              </a:tr>
              <a:tr h="304250">
                <a:tc>
                  <a:txBody>
                    <a:bodyPr/>
                    <a:lstStyle/>
                    <a:p>
                      <a:pPr indent="0" lvl="0" marL="0" marR="0" rtl="0" algn="just">
                        <a:spcBef>
                          <a:spcPts val="0"/>
                        </a:spcBef>
                        <a:spcAft>
                          <a:spcPts val="0"/>
                        </a:spcAft>
                        <a:buNone/>
                      </a:pPr>
                      <a:r>
                        <a:rPr b="1" lang="en-US" sz="1600"/>
                        <a:t>Objectives </a:t>
                      </a:r>
                      <a:endParaRPr/>
                    </a:p>
                  </a:txBody>
                  <a:tcPr marT="18425" marB="18425" marR="36850" marL="36850"/>
                </a:tc>
                <a:tc>
                  <a:txBody>
                    <a:bodyPr/>
                    <a:lstStyle/>
                    <a:p>
                      <a:pPr indent="-285750" lvl="0" marL="285750" marR="0" rtl="0" algn="just">
                        <a:spcBef>
                          <a:spcPts val="0"/>
                        </a:spcBef>
                        <a:spcAft>
                          <a:spcPts val="0"/>
                        </a:spcAft>
                        <a:buClr>
                          <a:schemeClr val="dk1"/>
                        </a:buClr>
                        <a:buSzPts val="1600"/>
                        <a:buFont typeface="Arial"/>
                        <a:buChar char="•"/>
                      </a:pPr>
                      <a:r>
                        <a:rPr b="0" i="0" lang="en-US" sz="1600" u="none" strike="noStrike">
                          <a:solidFill>
                            <a:schemeClr val="dk1"/>
                          </a:solidFill>
                          <a:latin typeface="Garamond"/>
                          <a:ea typeface="Garamond"/>
                          <a:cs typeface="Garamond"/>
                          <a:sym typeface="Garamond"/>
                        </a:rPr>
                        <a:t>The present analysis was performed to compare efficacy and characterize safety through month 24.</a:t>
                      </a:r>
                      <a:endParaRPr sz="1600"/>
                    </a:p>
                  </a:txBody>
                  <a:tcPr marT="18425" marB="18425" marR="36850" marL="36850"/>
                </a:tc>
              </a:tr>
              <a:tr h="304250">
                <a:tc>
                  <a:txBody>
                    <a:bodyPr/>
                    <a:lstStyle/>
                    <a:p>
                      <a:pPr indent="0" lvl="0" marL="0" marR="0" rtl="0" algn="just">
                        <a:spcBef>
                          <a:spcPts val="0"/>
                        </a:spcBef>
                        <a:spcAft>
                          <a:spcPts val="0"/>
                        </a:spcAft>
                        <a:buNone/>
                      </a:pPr>
                      <a:r>
                        <a:rPr b="1" lang="en-US" sz="1600"/>
                        <a:t>Study population </a:t>
                      </a:r>
                      <a:endParaRPr/>
                    </a:p>
                  </a:txBody>
                  <a:tcPr marT="18425" marB="18425" marR="36850" marL="36850"/>
                </a:tc>
                <a:tc>
                  <a:txBody>
                    <a:bodyPr/>
                    <a:lstStyle/>
                    <a:p>
                      <a:pPr indent="-285750" lvl="0" marL="285750" marR="0" rtl="0" algn="just">
                        <a:spcBef>
                          <a:spcPts val="0"/>
                        </a:spcBef>
                        <a:spcAft>
                          <a:spcPts val="0"/>
                        </a:spcAft>
                        <a:buClr>
                          <a:schemeClr val="dk1"/>
                        </a:buClr>
                        <a:buSzPts val="1600"/>
                        <a:buFont typeface="Arial"/>
                        <a:buChar char="•"/>
                      </a:pPr>
                      <a:r>
                        <a:rPr lang="en-US" sz="1600"/>
                        <a:t>N=590</a:t>
                      </a:r>
                      <a:endParaRPr/>
                    </a:p>
                  </a:txBody>
                  <a:tcPr marT="18425" marB="18425" marR="36850" marL="36850"/>
                </a:tc>
              </a:tr>
              <a:tr h="832900">
                <a:tc>
                  <a:txBody>
                    <a:bodyPr/>
                    <a:lstStyle/>
                    <a:p>
                      <a:pPr indent="0" lvl="0" marL="0" marR="0" rtl="0" algn="just">
                        <a:spcBef>
                          <a:spcPts val="0"/>
                        </a:spcBef>
                        <a:spcAft>
                          <a:spcPts val="0"/>
                        </a:spcAft>
                        <a:buNone/>
                      </a:pPr>
                      <a:r>
                        <a:rPr b="1" lang="en-US" sz="1600"/>
                        <a:t>Groups /Sample size </a:t>
                      </a:r>
                      <a:endParaRPr/>
                    </a:p>
                  </a:txBody>
                  <a:tcPr marT="18425" marB="18425" marR="36850" marL="36850"/>
                </a:tc>
                <a:tc>
                  <a:txBody>
                    <a:bodyPr/>
                    <a:lstStyle/>
                    <a:p>
                      <a:pPr indent="-285750" lvl="0" marL="285750" marR="0" rtl="0" algn="just">
                        <a:spcBef>
                          <a:spcPts val="0"/>
                        </a:spcBef>
                        <a:spcAft>
                          <a:spcPts val="0"/>
                        </a:spcAft>
                        <a:buClr>
                          <a:schemeClr val="dk1"/>
                        </a:buClr>
                        <a:buSzPts val="1600"/>
                        <a:buFont typeface="Arial"/>
                        <a:buChar char="•"/>
                      </a:pPr>
                      <a:r>
                        <a:rPr b="0" i="0" lang="en-US" sz="1600" u="none" strike="noStrike">
                          <a:solidFill>
                            <a:schemeClr val="dk1"/>
                          </a:solidFill>
                          <a:latin typeface="Garamond"/>
                          <a:ea typeface="Garamond"/>
                          <a:cs typeface="Garamond"/>
                          <a:sym typeface="Garamond"/>
                        </a:rPr>
                        <a:t>Patients were randomized 1:1 within each subpopulation to receive s.c denosumab 60 mg Q6M and Oral placebo (for risedronate) QD for 24 months, or oral risedronate 5 mg QD  and s.c placebo (for denosumab) Q6M </a:t>
                      </a:r>
                      <a:endParaRPr sz="1600"/>
                    </a:p>
                  </a:txBody>
                  <a:tcPr marT="18425" marB="18425" marR="36850" marL="36850"/>
                </a:tc>
              </a:tr>
              <a:tr h="304250">
                <a:tc>
                  <a:txBody>
                    <a:bodyPr/>
                    <a:lstStyle/>
                    <a:p>
                      <a:pPr indent="0" lvl="0" marL="0" marR="0" rtl="0" algn="just">
                        <a:spcBef>
                          <a:spcPts val="0"/>
                        </a:spcBef>
                        <a:spcAft>
                          <a:spcPts val="0"/>
                        </a:spcAft>
                        <a:buNone/>
                      </a:pPr>
                      <a:r>
                        <a:rPr b="1" lang="en-US" sz="1600"/>
                        <a:t>Duration of study </a:t>
                      </a:r>
                      <a:endParaRPr/>
                    </a:p>
                  </a:txBody>
                  <a:tcPr marT="18425" marB="18425" marR="36850" marL="36850"/>
                </a:tc>
                <a:tc>
                  <a:txBody>
                    <a:bodyPr/>
                    <a:lstStyle/>
                    <a:p>
                      <a:pPr indent="-285750" lvl="0" marL="285750" marR="0" rtl="0" algn="just">
                        <a:spcBef>
                          <a:spcPts val="0"/>
                        </a:spcBef>
                        <a:spcAft>
                          <a:spcPts val="0"/>
                        </a:spcAft>
                        <a:buClr>
                          <a:schemeClr val="dk1"/>
                        </a:buClr>
                        <a:buSzPts val="1600"/>
                        <a:buFont typeface="Arial"/>
                        <a:buChar char="•"/>
                      </a:pPr>
                      <a:r>
                        <a:rPr b="0" i="0" lang="en-US" sz="1600" u="none" strike="noStrike">
                          <a:solidFill>
                            <a:schemeClr val="dk1"/>
                          </a:solidFill>
                          <a:latin typeface="Garamond"/>
                          <a:ea typeface="Garamond"/>
                          <a:cs typeface="Garamond"/>
                          <a:sym typeface="Garamond"/>
                        </a:rPr>
                        <a:t>24 months</a:t>
                      </a:r>
                      <a:endParaRPr sz="1600"/>
                    </a:p>
                  </a:txBody>
                  <a:tcPr marT="18425" marB="18425" marR="36850" marL="36850"/>
                </a:tc>
              </a:tr>
              <a:tr h="1890150">
                <a:tc>
                  <a:txBody>
                    <a:bodyPr/>
                    <a:lstStyle/>
                    <a:p>
                      <a:pPr indent="0" lvl="0" marL="0" marR="0" rtl="0" algn="just">
                        <a:spcBef>
                          <a:spcPts val="0"/>
                        </a:spcBef>
                        <a:spcAft>
                          <a:spcPts val="0"/>
                        </a:spcAft>
                        <a:buNone/>
                      </a:pPr>
                      <a:r>
                        <a:rPr b="1" lang="en-US" sz="1600"/>
                        <a:t>Key findings </a:t>
                      </a:r>
                      <a:endParaRPr/>
                    </a:p>
                  </a:txBody>
                  <a:tcPr marT="18425" marB="18425" marR="36850" marL="36850"/>
                </a:tc>
                <a:tc>
                  <a:txBody>
                    <a:bodyPr/>
                    <a:lstStyle/>
                    <a:p>
                      <a:pPr indent="-285750" lvl="0" marL="285750" marR="0" rtl="0" algn="just">
                        <a:spcBef>
                          <a:spcPts val="0"/>
                        </a:spcBef>
                        <a:spcAft>
                          <a:spcPts val="0"/>
                        </a:spcAft>
                        <a:buClr>
                          <a:schemeClr val="dk1"/>
                        </a:buClr>
                        <a:buSzPts val="1600"/>
                        <a:buFont typeface="Arial"/>
                        <a:buChar char="•"/>
                      </a:pPr>
                      <a:r>
                        <a:rPr b="0" i="0" lang="en-US" sz="1600" u="none" strike="noStrike">
                          <a:solidFill>
                            <a:schemeClr val="dk1"/>
                          </a:solidFill>
                          <a:latin typeface="Garamond"/>
                          <a:ea typeface="Garamond"/>
                          <a:cs typeface="Garamond"/>
                          <a:sym typeface="Garamond"/>
                        </a:rPr>
                        <a:t>Denosumab was superior to risedronate in increasing lumbar spine and total hip BMD at all time points assessed, among glucocorticoid-initiating patients </a:t>
                      </a:r>
                      <a:endParaRPr/>
                    </a:p>
                    <a:p>
                      <a:pPr indent="-285750" lvl="0" marL="285750" marR="0" rtl="0" algn="just">
                        <a:spcBef>
                          <a:spcPts val="0"/>
                        </a:spcBef>
                        <a:spcAft>
                          <a:spcPts val="0"/>
                        </a:spcAft>
                        <a:buClr>
                          <a:schemeClr val="dk1"/>
                        </a:buClr>
                        <a:buSzPts val="1600"/>
                        <a:buFont typeface="Arial"/>
                        <a:buChar char="•"/>
                      </a:pPr>
                      <a:r>
                        <a:rPr b="0" i="0" lang="en-US" sz="1600" u="none" strike="noStrike">
                          <a:solidFill>
                            <a:schemeClr val="dk1"/>
                          </a:solidFill>
                          <a:latin typeface="Garamond"/>
                          <a:ea typeface="Garamond"/>
                          <a:cs typeface="Garamond"/>
                          <a:sym typeface="Garamond"/>
                        </a:rPr>
                        <a:t>24-month lumbar spine: BMD increase of </a:t>
                      </a:r>
                      <a:r>
                        <a:rPr b="0" i="0" lang="en-US" sz="1600" u="none" strike="noStrike">
                          <a:solidFill>
                            <a:schemeClr val="dk1"/>
                          </a:solidFill>
                          <a:highlight>
                            <a:srgbClr val="FFFF00"/>
                          </a:highlight>
                          <a:latin typeface="Garamond"/>
                          <a:ea typeface="Garamond"/>
                          <a:cs typeface="Garamond"/>
                          <a:sym typeface="Garamond"/>
                        </a:rPr>
                        <a:t>6.2% versus 1.7%, respectively</a:t>
                      </a:r>
                      <a:endParaRPr b="0" i="0" sz="1600" u="none" strike="noStrike">
                        <a:solidFill>
                          <a:schemeClr val="dk1"/>
                        </a:solidFill>
                        <a:highlight>
                          <a:srgbClr val="FFFF00"/>
                        </a:highlight>
                        <a:latin typeface="Garamond"/>
                        <a:ea typeface="Garamond"/>
                        <a:cs typeface="Garamond"/>
                        <a:sym typeface="Garamond"/>
                      </a:endParaRPr>
                    </a:p>
                    <a:p>
                      <a:pPr indent="-285750" lvl="0" marL="285750" marR="0" rtl="0" algn="just">
                        <a:spcBef>
                          <a:spcPts val="0"/>
                        </a:spcBef>
                        <a:spcAft>
                          <a:spcPts val="0"/>
                        </a:spcAft>
                        <a:buClr>
                          <a:schemeClr val="dk1"/>
                        </a:buClr>
                        <a:buSzPts val="1600"/>
                        <a:buFont typeface="Arial"/>
                        <a:buChar char="•"/>
                      </a:pPr>
                      <a:r>
                        <a:rPr b="0" i="0" lang="en-US" sz="1600" u="none" strike="noStrike">
                          <a:solidFill>
                            <a:schemeClr val="dk1"/>
                          </a:solidFill>
                          <a:latin typeface="Garamond"/>
                          <a:ea typeface="Garamond"/>
                          <a:cs typeface="Garamond"/>
                          <a:sym typeface="Garamond"/>
                        </a:rPr>
                        <a:t>24-month total hip: BMD increase of </a:t>
                      </a:r>
                      <a:r>
                        <a:rPr b="0" i="0" lang="en-US" sz="1600" u="none" strike="noStrike">
                          <a:solidFill>
                            <a:schemeClr val="dk1"/>
                          </a:solidFill>
                          <a:highlight>
                            <a:srgbClr val="FFFF00"/>
                          </a:highlight>
                          <a:latin typeface="Garamond"/>
                          <a:ea typeface="Garamond"/>
                          <a:cs typeface="Garamond"/>
                          <a:sym typeface="Garamond"/>
                        </a:rPr>
                        <a:t>3.1% versus 0.0%  </a:t>
                      </a:r>
                      <a:r>
                        <a:rPr b="0" i="0" lang="en-US" sz="1600" u="none" strike="noStrike">
                          <a:solidFill>
                            <a:schemeClr val="dk1"/>
                          </a:solidFill>
                          <a:latin typeface="Garamond"/>
                          <a:ea typeface="Garamond"/>
                          <a:cs typeface="Garamond"/>
                          <a:sym typeface="Garamond"/>
                        </a:rPr>
                        <a:t>and among glucocorticoid-continuing patients </a:t>
                      </a:r>
                      <a:endParaRPr/>
                    </a:p>
                    <a:p>
                      <a:pPr indent="-285750" lvl="0" marL="285750" marR="0" rtl="0" algn="just">
                        <a:spcBef>
                          <a:spcPts val="0"/>
                        </a:spcBef>
                        <a:spcAft>
                          <a:spcPts val="0"/>
                        </a:spcAft>
                        <a:buClr>
                          <a:schemeClr val="dk1"/>
                        </a:buClr>
                        <a:buSzPts val="1600"/>
                        <a:buFont typeface="Arial"/>
                        <a:buChar char="•"/>
                      </a:pPr>
                      <a:r>
                        <a:rPr b="0" i="0" lang="en-US" sz="1600" u="none" strike="noStrike">
                          <a:solidFill>
                            <a:schemeClr val="dk1"/>
                          </a:solidFill>
                          <a:latin typeface="Garamond"/>
                          <a:ea typeface="Garamond"/>
                          <a:cs typeface="Garamond"/>
                          <a:sym typeface="Garamond"/>
                        </a:rPr>
                        <a:t>24-monthly bar spine: BMD increase of </a:t>
                      </a:r>
                      <a:r>
                        <a:rPr b="0" i="0" lang="en-US" sz="1600" u="none" strike="noStrike">
                          <a:solidFill>
                            <a:schemeClr val="dk1"/>
                          </a:solidFill>
                          <a:highlight>
                            <a:srgbClr val="FFFF00"/>
                          </a:highlight>
                          <a:latin typeface="Garamond"/>
                          <a:ea typeface="Garamond"/>
                          <a:cs typeface="Garamond"/>
                          <a:sym typeface="Garamond"/>
                        </a:rPr>
                        <a:t>6.4% versus 3.2%</a:t>
                      </a:r>
                      <a:endParaRPr/>
                    </a:p>
                    <a:p>
                      <a:pPr indent="-285750" lvl="0" marL="285750" marR="0" rtl="0" algn="just">
                        <a:spcBef>
                          <a:spcPts val="0"/>
                        </a:spcBef>
                        <a:spcAft>
                          <a:spcPts val="0"/>
                        </a:spcAft>
                        <a:buClr>
                          <a:schemeClr val="dk1"/>
                        </a:buClr>
                        <a:buSzPts val="1600"/>
                        <a:buFont typeface="Arial"/>
                        <a:buChar char="•"/>
                      </a:pPr>
                      <a:r>
                        <a:rPr b="0" i="0" lang="en-US" sz="1600" u="none" strike="noStrike">
                          <a:solidFill>
                            <a:schemeClr val="dk1"/>
                          </a:solidFill>
                          <a:latin typeface="Garamond"/>
                          <a:ea typeface="Garamond"/>
                          <a:cs typeface="Garamond"/>
                          <a:sym typeface="Garamond"/>
                        </a:rPr>
                        <a:t>24-month total hip: BMD increase of </a:t>
                      </a:r>
                      <a:r>
                        <a:rPr b="0" i="0" lang="en-US" sz="1600" u="none" strike="noStrike">
                          <a:solidFill>
                            <a:schemeClr val="dk1"/>
                          </a:solidFill>
                          <a:highlight>
                            <a:srgbClr val="FFFF00"/>
                          </a:highlight>
                          <a:latin typeface="Garamond"/>
                          <a:ea typeface="Garamond"/>
                          <a:cs typeface="Garamond"/>
                          <a:sym typeface="Garamond"/>
                        </a:rPr>
                        <a:t>2.9% versus 0.5%</a:t>
                      </a:r>
                      <a:r>
                        <a:rPr b="0" i="0" lang="en-US" sz="1600" u="none" strike="noStrike">
                          <a:solidFill>
                            <a:schemeClr val="dk1"/>
                          </a:solidFill>
                          <a:latin typeface="Garamond"/>
                          <a:ea typeface="Garamond"/>
                          <a:cs typeface="Garamond"/>
                          <a:sym typeface="Garamond"/>
                        </a:rPr>
                        <a:t>). </a:t>
                      </a:r>
                      <a:endParaRPr/>
                    </a:p>
                    <a:p>
                      <a:pPr indent="-285750" lvl="0" marL="285750" marR="0" rtl="0" algn="just">
                        <a:spcBef>
                          <a:spcPts val="0"/>
                        </a:spcBef>
                        <a:spcAft>
                          <a:spcPts val="0"/>
                        </a:spcAft>
                        <a:buClr>
                          <a:schemeClr val="dk1"/>
                        </a:buClr>
                        <a:buSzPts val="1600"/>
                        <a:buFont typeface="Arial"/>
                        <a:buChar char="•"/>
                      </a:pPr>
                      <a:r>
                        <a:rPr b="0" i="0" lang="en-US" sz="1600" u="none" strike="noStrike">
                          <a:solidFill>
                            <a:schemeClr val="dk1"/>
                          </a:solidFill>
                          <a:latin typeface="Garamond"/>
                          <a:ea typeface="Garamond"/>
                          <a:cs typeface="Garamond"/>
                          <a:sym typeface="Garamond"/>
                        </a:rPr>
                        <a:t>Adverse events, SAEs (including infections), and fractures were similar between treatment groups.</a:t>
                      </a:r>
                      <a:endParaRPr sz="1600"/>
                    </a:p>
                  </a:txBody>
                  <a:tcPr marT="18425" marB="18425" marR="36850" marL="36850"/>
                </a:tc>
              </a:tr>
              <a:tr h="568575">
                <a:tc>
                  <a:txBody>
                    <a:bodyPr/>
                    <a:lstStyle/>
                    <a:p>
                      <a:pPr indent="0" lvl="0" marL="0" marR="0" rtl="0" algn="just">
                        <a:spcBef>
                          <a:spcPts val="0"/>
                        </a:spcBef>
                        <a:spcAft>
                          <a:spcPts val="0"/>
                        </a:spcAft>
                        <a:buNone/>
                      </a:pPr>
                      <a:r>
                        <a:rPr b="1" lang="en-US" sz="1600"/>
                        <a:t>Conclusion </a:t>
                      </a:r>
                      <a:endParaRPr/>
                    </a:p>
                  </a:txBody>
                  <a:tcPr marT="18425" marB="18425" marR="36850" marL="36850"/>
                </a:tc>
                <a:tc>
                  <a:txBody>
                    <a:bodyPr/>
                    <a:lstStyle/>
                    <a:p>
                      <a:pPr indent="-285750" lvl="0" marL="285750" marR="0" rtl="0" algn="just">
                        <a:spcBef>
                          <a:spcPts val="0"/>
                        </a:spcBef>
                        <a:spcAft>
                          <a:spcPts val="0"/>
                        </a:spcAft>
                        <a:buClr>
                          <a:schemeClr val="dk1"/>
                        </a:buClr>
                        <a:buSzPts val="1600"/>
                        <a:buFont typeface="Arial"/>
                        <a:buChar char="•"/>
                      </a:pPr>
                      <a:r>
                        <a:rPr b="0" i="0" lang="en-US" sz="1600" u="none" strike="noStrike">
                          <a:solidFill>
                            <a:schemeClr val="dk1"/>
                          </a:solidFill>
                          <a:latin typeface="Garamond"/>
                          <a:ea typeface="Garamond"/>
                          <a:cs typeface="Garamond"/>
                          <a:sym typeface="Garamond"/>
                        </a:rPr>
                        <a:t>Denosumab was superior to risedronate in terms of increases in spine and hip BMD through month</a:t>
                      </a:r>
                      <a:endParaRPr/>
                    </a:p>
                    <a:p>
                      <a:pPr indent="-285750" lvl="0" marL="285750" marR="0" rtl="0" algn="just">
                        <a:spcBef>
                          <a:spcPts val="0"/>
                        </a:spcBef>
                        <a:spcAft>
                          <a:spcPts val="0"/>
                        </a:spcAft>
                        <a:buClr>
                          <a:schemeClr val="dk1"/>
                        </a:buClr>
                        <a:buSzPts val="1600"/>
                        <a:buFont typeface="Arial"/>
                        <a:buChar char="•"/>
                      </a:pPr>
                      <a:r>
                        <a:rPr b="0" i="0" lang="en-US" sz="1600" u="none" strike="noStrike">
                          <a:solidFill>
                            <a:schemeClr val="dk1"/>
                          </a:solidFill>
                          <a:latin typeface="Garamond"/>
                          <a:ea typeface="Garamond"/>
                          <a:cs typeface="Garamond"/>
                          <a:sym typeface="Garamond"/>
                        </a:rPr>
                        <a:t>24, and the safety profile was similar between treatment groups.</a:t>
                      </a:r>
                      <a:endParaRPr sz="1600"/>
                    </a:p>
                  </a:txBody>
                  <a:tcPr marT="18425" marB="18425" marR="36850" marL="36850"/>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8" name="Shape 728"/>
        <p:cNvGrpSpPr/>
        <p:nvPr/>
      </p:nvGrpSpPr>
      <p:grpSpPr>
        <a:xfrm>
          <a:off x="0" y="0"/>
          <a:ext cx="0" cy="0"/>
          <a:chOff x="0" y="0"/>
          <a:chExt cx="0" cy="0"/>
        </a:xfrm>
      </p:grpSpPr>
      <p:cxnSp>
        <p:nvCxnSpPr>
          <p:cNvPr id="729" name="Google Shape;729;p51"/>
          <p:cNvCxnSpPr/>
          <p:nvPr/>
        </p:nvCxnSpPr>
        <p:spPr>
          <a:xfrm>
            <a:off x="0" y="272357"/>
            <a:ext cx="12188824" cy="0"/>
          </a:xfrm>
          <a:prstGeom prst="straightConnector1">
            <a:avLst/>
          </a:prstGeom>
          <a:noFill/>
          <a:ln cap="flat" cmpd="sng" w="50800">
            <a:solidFill>
              <a:srgbClr val="3F3F3F"/>
            </a:solidFill>
            <a:prstDash val="solid"/>
            <a:miter lim="800000"/>
            <a:headEnd len="sm" w="sm" type="none"/>
            <a:tailEnd len="sm" w="sm" type="none"/>
          </a:ln>
        </p:spPr>
      </p:cxnSp>
      <p:sp>
        <p:nvSpPr>
          <p:cNvPr id="730" name="Google Shape;730;p51"/>
          <p:cNvSpPr/>
          <p:nvPr/>
        </p:nvSpPr>
        <p:spPr>
          <a:xfrm>
            <a:off x="0" y="368596"/>
            <a:ext cx="12192000" cy="1735555"/>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731" name="Google Shape;731;p51"/>
          <p:cNvSpPr txBox="1"/>
          <p:nvPr>
            <p:ph type="title"/>
          </p:nvPr>
        </p:nvSpPr>
        <p:spPr>
          <a:xfrm>
            <a:off x="526073" y="489439"/>
            <a:ext cx="11139854" cy="930447"/>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Garamond"/>
              <a:buNone/>
            </a:pPr>
            <a:r>
              <a:rPr b="1" lang="en-US" sz="3200">
                <a:solidFill>
                  <a:schemeClr val="lt1"/>
                </a:solidFill>
                <a:latin typeface="Garamond"/>
                <a:ea typeface="Garamond"/>
                <a:cs typeface="Garamond"/>
                <a:sym typeface="Garamond"/>
              </a:rPr>
              <a:t>Denosumab Versus Risedronate in Glucocorticoid-Induced Osteoporosis</a:t>
            </a:r>
            <a:endParaRPr/>
          </a:p>
        </p:txBody>
      </p:sp>
      <p:cxnSp>
        <p:nvCxnSpPr>
          <p:cNvPr id="732" name="Google Shape;732;p51"/>
          <p:cNvCxnSpPr/>
          <p:nvPr/>
        </p:nvCxnSpPr>
        <p:spPr>
          <a:xfrm>
            <a:off x="4724400" y="1479733"/>
            <a:ext cx="2743200" cy="0"/>
          </a:xfrm>
          <a:prstGeom prst="straightConnector1">
            <a:avLst/>
          </a:prstGeom>
          <a:noFill/>
          <a:ln cap="flat" cmpd="sng" w="19050">
            <a:solidFill>
              <a:schemeClr val="lt1">
                <a:alpha val="74901"/>
              </a:schemeClr>
            </a:solidFill>
            <a:prstDash val="solid"/>
            <a:miter lim="800000"/>
            <a:headEnd len="sm" w="sm" type="none"/>
            <a:tailEnd len="sm" w="sm" type="none"/>
          </a:ln>
        </p:spPr>
      </p:cxnSp>
      <p:cxnSp>
        <p:nvCxnSpPr>
          <p:cNvPr id="733" name="Google Shape;733;p51"/>
          <p:cNvCxnSpPr/>
          <p:nvPr/>
        </p:nvCxnSpPr>
        <p:spPr>
          <a:xfrm>
            <a:off x="0" y="2201402"/>
            <a:ext cx="12188824" cy="0"/>
          </a:xfrm>
          <a:prstGeom prst="straightConnector1">
            <a:avLst/>
          </a:prstGeom>
          <a:noFill/>
          <a:ln cap="flat" cmpd="sng" w="50800">
            <a:solidFill>
              <a:srgbClr val="3F3F3F"/>
            </a:solidFill>
            <a:prstDash val="solid"/>
            <a:miter lim="800000"/>
            <a:headEnd len="sm" w="sm" type="none"/>
            <a:tailEnd len="sm" w="sm" type="none"/>
          </a:ln>
        </p:spPr>
      </p:cxnSp>
      <p:pic>
        <p:nvPicPr>
          <p:cNvPr id="734" name="Google Shape;734;p51"/>
          <p:cNvPicPr preferRelativeResize="0"/>
          <p:nvPr>
            <p:ph idx="1" type="body"/>
          </p:nvPr>
        </p:nvPicPr>
        <p:blipFill rotWithShape="1">
          <a:blip r:embed="rId3">
            <a:alphaModFix/>
          </a:blip>
          <a:srcRect b="1" l="0" r="1" t="1496"/>
          <a:stretch/>
        </p:blipFill>
        <p:spPr>
          <a:xfrm>
            <a:off x="1559126" y="2427541"/>
            <a:ext cx="9018649" cy="399763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8" name="Shape 738"/>
        <p:cNvGrpSpPr/>
        <p:nvPr/>
      </p:nvGrpSpPr>
      <p:grpSpPr>
        <a:xfrm>
          <a:off x="0" y="0"/>
          <a:ext cx="0" cy="0"/>
          <a:chOff x="0" y="0"/>
          <a:chExt cx="0" cy="0"/>
        </a:xfrm>
      </p:grpSpPr>
      <p:sp>
        <p:nvSpPr>
          <p:cNvPr id="739" name="Google Shape;739;p52"/>
          <p:cNvSpPr/>
          <p:nvPr/>
        </p:nvSpPr>
        <p:spPr>
          <a:xfrm>
            <a:off x="336384" y="303591"/>
            <a:ext cx="4334256" cy="5896743"/>
          </a:xfrm>
          <a:prstGeom prst="rect">
            <a:avLst/>
          </a:prstGeom>
          <a:solidFill>
            <a:srgbClr val="3F3F3F"/>
          </a:solidFill>
          <a:ln cap="sq" cmpd="thinThick" w="1270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740" name="Google Shape;740;p52"/>
          <p:cNvSpPr txBox="1"/>
          <p:nvPr>
            <p:ph type="title"/>
          </p:nvPr>
        </p:nvSpPr>
        <p:spPr>
          <a:xfrm>
            <a:off x="594360" y="640263"/>
            <a:ext cx="3822192" cy="13449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Garamond"/>
              <a:buNone/>
            </a:pPr>
            <a:r>
              <a:rPr b="1" lang="en-US" sz="3200">
                <a:solidFill>
                  <a:schemeClr val="lt1"/>
                </a:solidFill>
                <a:latin typeface="Garamond"/>
                <a:ea typeface="Garamond"/>
                <a:cs typeface="Garamond"/>
                <a:sym typeface="Garamond"/>
              </a:rPr>
              <a:t>Results</a:t>
            </a:r>
            <a:endParaRPr/>
          </a:p>
        </p:txBody>
      </p:sp>
      <p:cxnSp>
        <p:nvCxnSpPr>
          <p:cNvPr id="741" name="Google Shape;741;p52"/>
          <p:cNvCxnSpPr/>
          <p:nvPr/>
        </p:nvCxnSpPr>
        <p:spPr>
          <a:xfrm>
            <a:off x="704088" y="2050687"/>
            <a:ext cx="3685032" cy="0"/>
          </a:xfrm>
          <a:prstGeom prst="straightConnector1">
            <a:avLst/>
          </a:prstGeom>
          <a:noFill/>
          <a:ln cap="flat" cmpd="sng" w="22225">
            <a:solidFill>
              <a:srgbClr val="E7E6E6"/>
            </a:solidFill>
            <a:prstDash val="solid"/>
            <a:miter lim="800000"/>
            <a:headEnd len="sm" w="sm" type="none"/>
            <a:tailEnd len="sm" w="sm" type="none"/>
          </a:ln>
        </p:spPr>
      </p:cxnSp>
      <p:sp>
        <p:nvSpPr>
          <p:cNvPr id="742" name="Google Shape;742;p52"/>
          <p:cNvSpPr txBox="1"/>
          <p:nvPr/>
        </p:nvSpPr>
        <p:spPr>
          <a:xfrm>
            <a:off x="593610" y="2121763"/>
            <a:ext cx="3822192" cy="3773010"/>
          </a:xfrm>
          <a:prstGeom prst="rect">
            <a:avLst/>
          </a:prstGeom>
          <a:noFill/>
          <a:ln>
            <a:noFill/>
          </a:ln>
        </p:spPr>
        <p:txBody>
          <a:bodyPr anchorCtr="0" anchor="t" bIns="45700" lIns="91425" spcFirstLastPara="1" rIns="91425" wrap="square" tIns="45700">
            <a:normAutofit/>
          </a:bodyPr>
          <a:lstStyle/>
          <a:p>
            <a:pPr indent="-228600" lvl="0" marL="285750" marR="0" rtl="0" algn="just">
              <a:lnSpc>
                <a:spcPct val="90000"/>
              </a:lnSpc>
              <a:spcBef>
                <a:spcPts val="0"/>
              </a:spcBef>
              <a:spcAft>
                <a:spcPts val="0"/>
              </a:spcAft>
              <a:buClr>
                <a:schemeClr val="lt1"/>
              </a:buClr>
              <a:buSzPts val="1400"/>
              <a:buFont typeface="Arial"/>
              <a:buChar char="•"/>
            </a:pPr>
            <a:r>
              <a:rPr b="1" i="0" lang="en-US" sz="1400" u="none" strike="noStrike">
                <a:solidFill>
                  <a:schemeClr val="lt1"/>
                </a:solidFill>
                <a:latin typeface="Garamond"/>
                <a:ea typeface="Garamond"/>
                <a:cs typeface="Garamond"/>
                <a:sym typeface="Garamond"/>
              </a:rPr>
              <a:t>Figure. </a:t>
            </a:r>
            <a:r>
              <a:rPr i="0" lang="en-US" sz="1400" u="none" strike="noStrike">
                <a:solidFill>
                  <a:schemeClr val="lt1"/>
                </a:solidFill>
                <a:latin typeface="Garamond"/>
                <a:ea typeface="Garamond"/>
                <a:cs typeface="Garamond"/>
                <a:sym typeface="Garamond"/>
              </a:rPr>
              <a:t>Percentage change from baseline in BMD at the lumbar spine (A), total hip (B), femoral neck (C), and 1/3 radius (D) for each subpopulation. </a:t>
            </a:r>
            <a:endParaRPr/>
          </a:p>
          <a:p>
            <a:pPr indent="-228600" lvl="0" marL="285750" marR="0" rtl="0" algn="just">
              <a:lnSpc>
                <a:spcPct val="90000"/>
              </a:lnSpc>
              <a:spcBef>
                <a:spcPts val="600"/>
              </a:spcBef>
              <a:spcAft>
                <a:spcPts val="0"/>
              </a:spcAft>
              <a:buClr>
                <a:schemeClr val="lt1"/>
              </a:buClr>
              <a:buSzPts val="1400"/>
              <a:buFont typeface="Arial"/>
              <a:buChar char="•"/>
            </a:pPr>
            <a:r>
              <a:rPr i="0" lang="en-US" sz="1400" u="none" strike="noStrike">
                <a:solidFill>
                  <a:schemeClr val="lt1"/>
                </a:solidFill>
                <a:latin typeface="Garamond"/>
                <a:ea typeface="Garamond"/>
                <a:cs typeface="Garamond"/>
                <a:sym typeface="Garamond"/>
              </a:rPr>
              <a:t>Between-group comparisons are based on analysis of covariance models with adjustment for treatment, baseline BMD, sex, machine type, and baseline BMD × machine type interaction. </a:t>
            </a:r>
            <a:endParaRPr/>
          </a:p>
          <a:p>
            <a:pPr indent="-228600" lvl="0" marL="285750" marR="0" rtl="0" algn="just">
              <a:lnSpc>
                <a:spcPct val="90000"/>
              </a:lnSpc>
              <a:spcBef>
                <a:spcPts val="600"/>
              </a:spcBef>
              <a:spcAft>
                <a:spcPts val="0"/>
              </a:spcAft>
              <a:buClr>
                <a:schemeClr val="lt1"/>
              </a:buClr>
              <a:buSzPts val="1400"/>
              <a:buFont typeface="Arial"/>
              <a:buChar char="•"/>
            </a:pPr>
            <a:r>
              <a:rPr i="0" lang="en-US" sz="1400" u="none" strike="noStrike">
                <a:solidFill>
                  <a:schemeClr val="lt1"/>
                </a:solidFill>
                <a:latin typeface="Garamond"/>
                <a:ea typeface="Garamond"/>
                <a:cs typeface="Garamond"/>
                <a:sym typeface="Garamond"/>
              </a:rPr>
              <a:t>For the glucocorticoid-continuing subpopulation, duration of prior glucocorticoid use (&lt;12 months versus ≥12 months) was included as an additional covariate. </a:t>
            </a:r>
            <a:endParaRPr/>
          </a:p>
          <a:p>
            <a:pPr indent="-228600" lvl="0" marL="285750" marR="0" rtl="0" algn="just">
              <a:lnSpc>
                <a:spcPct val="90000"/>
              </a:lnSpc>
              <a:spcBef>
                <a:spcPts val="600"/>
              </a:spcBef>
              <a:spcAft>
                <a:spcPts val="0"/>
              </a:spcAft>
              <a:buClr>
                <a:schemeClr val="lt1"/>
              </a:buClr>
              <a:buSzPts val="1400"/>
              <a:buFont typeface="Arial"/>
              <a:buChar char="•"/>
            </a:pPr>
            <a:r>
              <a:rPr i="0" lang="en-US" sz="1400" u="none" strike="noStrike">
                <a:solidFill>
                  <a:schemeClr val="lt1"/>
                </a:solidFill>
                <a:latin typeface="Garamond"/>
                <a:ea typeface="Garamond"/>
                <a:cs typeface="Garamond"/>
                <a:sym typeface="Garamond"/>
              </a:rPr>
              <a:t>Values are the least squares means and 95% confidence intervals. Q6M = once every 6 months; QD = once daily.</a:t>
            </a:r>
            <a:endParaRPr sz="1400">
              <a:solidFill>
                <a:schemeClr val="lt1"/>
              </a:solidFill>
              <a:latin typeface="Garamond"/>
              <a:ea typeface="Garamond"/>
              <a:cs typeface="Garamond"/>
              <a:sym typeface="Garamond"/>
            </a:endParaRPr>
          </a:p>
        </p:txBody>
      </p:sp>
      <p:pic>
        <p:nvPicPr>
          <p:cNvPr descr="Diagram, engineering drawing&#10;&#10;Description automatically generated" id="743" name="Google Shape;743;p52"/>
          <p:cNvPicPr preferRelativeResize="0"/>
          <p:nvPr>
            <p:ph idx="1" type="body"/>
          </p:nvPr>
        </p:nvPicPr>
        <p:blipFill rotWithShape="1">
          <a:blip r:embed="rId3">
            <a:alphaModFix/>
          </a:blip>
          <a:srcRect b="0" l="0" r="0" t="0"/>
          <a:stretch/>
        </p:blipFill>
        <p:spPr>
          <a:xfrm>
            <a:off x="5110716" y="778581"/>
            <a:ext cx="6596652" cy="514538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8" name="Shape 748"/>
        <p:cNvGrpSpPr/>
        <p:nvPr/>
      </p:nvGrpSpPr>
      <p:grpSpPr>
        <a:xfrm>
          <a:off x="0" y="0"/>
          <a:ext cx="0" cy="0"/>
          <a:chOff x="0" y="0"/>
          <a:chExt cx="0" cy="0"/>
        </a:xfrm>
      </p:grpSpPr>
      <p:sp>
        <p:nvSpPr>
          <p:cNvPr id="749" name="Google Shape;749;p53"/>
          <p:cNvSpPr/>
          <p:nvPr/>
        </p:nvSpPr>
        <p:spPr>
          <a:xfrm>
            <a:off x="378068" y="4633546"/>
            <a:ext cx="11438793" cy="1844256"/>
          </a:xfrm>
          <a:prstGeom prst="rect">
            <a:avLst/>
          </a:prstGeom>
          <a:solidFill>
            <a:srgbClr val="3F3F3F"/>
          </a:solidFill>
          <a:ln cap="sq" cmpd="thinThick" w="1270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aramond"/>
              <a:buNone/>
            </a:pPr>
            <a:r>
              <a:t/>
            </a:r>
            <a:endParaRPr b="0" i="0" sz="1800" u="none" cap="none" strike="noStrike">
              <a:solidFill>
                <a:srgbClr val="FFFFFF"/>
              </a:solidFill>
              <a:latin typeface="Calibri"/>
              <a:ea typeface="Calibri"/>
              <a:cs typeface="Calibri"/>
              <a:sym typeface="Calibri"/>
            </a:endParaRPr>
          </a:p>
        </p:txBody>
      </p:sp>
      <p:sp>
        <p:nvSpPr>
          <p:cNvPr id="750" name="Google Shape;750;p53"/>
          <p:cNvSpPr txBox="1"/>
          <p:nvPr>
            <p:ph type="title"/>
          </p:nvPr>
        </p:nvSpPr>
        <p:spPr>
          <a:xfrm>
            <a:off x="630936" y="4791456"/>
            <a:ext cx="7178040" cy="150876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Garamond"/>
              <a:buNone/>
            </a:pPr>
            <a:r>
              <a:rPr b="1" lang="en-US" sz="3200">
                <a:solidFill>
                  <a:schemeClr val="lt1"/>
                </a:solidFill>
                <a:latin typeface="Garamond"/>
                <a:ea typeface="Garamond"/>
                <a:cs typeface="Garamond"/>
                <a:sym typeface="Garamond"/>
              </a:rPr>
              <a:t>Denosumab</a:t>
            </a:r>
            <a:r>
              <a:rPr b="1" i="0" lang="en-US" sz="3200">
                <a:solidFill>
                  <a:schemeClr val="lt1"/>
                </a:solidFill>
                <a:latin typeface="Garamond"/>
                <a:ea typeface="Garamond"/>
                <a:cs typeface="Garamond"/>
                <a:sym typeface="Garamond"/>
              </a:rPr>
              <a:t> has been evaluated in a head-to-head BMD study of patients with glucocorticoid-induced osteoporosis </a:t>
            </a:r>
            <a:endParaRPr b="1" sz="3200">
              <a:solidFill>
                <a:schemeClr val="lt1"/>
              </a:solidFill>
              <a:latin typeface="Garamond"/>
              <a:ea typeface="Garamond"/>
              <a:cs typeface="Garamond"/>
              <a:sym typeface="Garamond"/>
            </a:endParaRPr>
          </a:p>
        </p:txBody>
      </p:sp>
      <p:sp>
        <p:nvSpPr>
          <p:cNvPr id="751" name="Google Shape;751;p53"/>
          <p:cNvSpPr txBox="1"/>
          <p:nvPr>
            <p:ph idx="1" type="body"/>
          </p:nvPr>
        </p:nvSpPr>
        <p:spPr>
          <a:xfrm>
            <a:off x="8357616" y="4792077"/>
            <a:ext cx="3191256" cy="150741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AC00F"/>
              </a:buClr>
              <a:buSzPts val="2200"/>
              <a:buNone/>
            </a:pPr>
            <a:r>
              <a:rPr i="0" lang="en-US" sz="2200">
                <a:solidFill>
                  <a:srgbClr val="2AC00F"/>
                </a:solidFill>
                <a:latin typeface="Garamond"/>
                <a:ea typeface="Garamond"/>
                <a:cs typeface="Garamond"/>
                <a:sym typeface="Garamond"/>
              </a:rPr>
              <a:t>12-Month Primary Analysis</a:t>
            </a:r>
            <a:br>
              <a:rPr i="0" lang="en-US" sz="2200">
                <a:solidFill>
                  <a:srgbClr val="2AC00F"/>
                </a:solidFill>
                <a:latin typeface="Garamond"/>
                <a:ea typeface="Garamond"/>
                <a:cs typeface="Garamond"/>
                <a:sym typeface="Garamond"/>
              </a:rPr>
            </a:br>
            <a:endParaRPr sz="2200">
              <a:solidFill>
                <a:srgbClr val="2AC00F"/>
              </a:solidFill>
              <a:latin typeface="Garamond"/>
              <a:ea typeface="Garamond"/>
              <a:cs typeface="Garamond"/>
              <a:sym typeface="Garamond"/>
            </a:endParaRPr>
          </a:p>
        </p:txBody>
      </p:sp>
      <p:pic>
        <p:nvPicPr>
          <p:cNvPr id="752" name="Google Shape;752;p53"/>
          <p:cNvPicPr preferRelativeResize="0"/>
          <p:nvPr/>
        </p:nvPicPr>
        <p:blipFill rotWithShape="1">
          <a:blip r:embed="rId3">
            <a:alphaModFix/>
          </a:blip>
          <a:srcRect b="0" l="0" r="0" t="0"/>
          <a:stretch/>
        </p:blipFill>
        <p:spPr>
          <a:xfrm>
            <a:off x="2805074" y="307731"/>
            <a:ext cx="6526753" cy="3997637"/>
          </a:xfrm>
          <a:prstGeom prst="rect">
            <a:avLst/>
          </a:prstGeom>
          <a:noFill/>
          <a:ln>
            <a:noFill/>
          </a:ln>
        </p:spPr>
      </p:pic>
      <p:cxnSp>
        <p:nvCxnSpPr>
          <p:cNvPr id="753" name="Google Shape;753;p53"/>
          <p:cNvCxnSpPr/>
          <p:nvPr/>
        </p:nvCxnSpPr>
        <p:spPr>
          <a:xfrm>
            <a:off x="8092440" y="4801011"/>
            <a:ext cx="0" cy="1463040"/>
          </a:xfrm>
          <a:prstGeom prst="straightConnector1">
            <a:avLst/>
          </a:prstGeom>
          <a:noFill/>
          <a:ln cap="flat" cmpd="sng" w="19050">
            <a:solidFill>
              <a:schemeClr val="lt1">
                <a:alpha val="74901"/>
              </a:schemeClr>
            </a:solidFill>
            <a:prstDash val="solid"/>
            <a:miter lim="800000"/>
            <a:headEnd len="sm" w="sm" type="none"/>
            <a:tailEnd len="sm" w="sm"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8" name="Shape 758"/>
        <p:cNvGrpSpPr/>
        <p:nvPr/>
      </p:nvGrpSpPr>
      <p:grpSpPr>
        <a:xfrm>
          <a:off x="0" y="0"/>
          <a:ext cx="0" cy="0"/>
          <a:chOff x="0" y="0"/>
          <a:chExt cx="0" cy="0"/>
        </a:xfrm>
      </p:grpSpPr>
      <p:sp>
        <p:nvSpPr>
          <p:cNvPr id="759" name="Google Shape;759;p54"/>
          <p:cNvSpPr/>
          <p:nvPr/>
        </p:nvSpPr>
        <p:spPr>
          <a:xfrm>
            <a:off x="0" y="0"/>
            <a:ext cx="12192000" cy="424281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760" name="Google Shape;760;p54"/>
          <p:cNvSpPr/>
          <p:nvPr/>
        </p:nvSpPr>
        <p:spPr>
          <a:xfrm>
            <a:off x="0" y="4242816"/>
            <a:ext cx="12192000" cy="2615184"/>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pic>
        <p:nvPicPr>
          <p:cNvPr id="761" name="Google Shape;761;p54"/>
          <p:cNvPicPr preferRelativeResize="0"/>
          <p:nvPr/>
        </p:nvPicPr>
        <p:blipFill rotWithShape="1">
          <a:blip r:embed="rId3">
            <a:alphaModFix/>
          </a:blip>
          <a:srcRect b="0" l="0" r="0" t="0"/>
          <a:stretch/>
        </p:blipFill>
        <p:spPr>
          <a:xfrm>
            <a:off x="711200" y="642938"/>
            <a:ext cx="5351463" cy="3275013"/>
          </a:xfrm>
          <a:prstGeom prst="rect">
            <a:avLst/>
          </a:prstGeom>
          <a:noFill/>
          <a:ln>
            <a:noFill/>
          </a:ln>
        </p:spPr>
      </p:pic>
      <p:sp>
        <p:nvSpPr>
          <p:cNvPr id="762" name="Google Shape;762;p54"/>
          <p:cNvSpPr txBox="1"/>
          <p:nvPr/>
        </p:nvSpPr>
        <p:spPr>
          <a:xfrm>
            <a:off x="711199" y="4219488"/>
            <a:ext cx="5351463" cy="655638"/>
          </a:xfrm>
          <a:prstGeom prst="rect">
            <a:avLst/>
          </a:prstGeom>
          <a:solidFill>
            <a:srgbClr val="000000">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1300"/>
              <a:buFont typeface="Garamond"/>
              <a:buNone/>
            </a:pPr>
            <a:r>
              <a:rPr b="1" lang="en-US" sz="1300">
                <a:solidFill>
                  <a:srgbClr val="FFFFFF"/>
                </a:solidFill>
                <a:latin typeface="Garamond"/>
                <a:ea typeface="Garamond"/>
                <a:cs typeface="Garamond"/>
                <a:sym typeface="Garamond"/>
              </a:rPr>
              <a:t>Initiating Glucocorticoid Therapy</a:t>
            </a:r>
            <a:endParaRPr/>
          </a:p>
        </p:txBody>
      </p:sp>
      <p:pic>
        <p:nvPicPr>
          <p:cNvPr id="763" name="Google Shape;763;p54"/>
          <p:cNvPicPr preferRelativeResize="0"/>
          <p:nvPr/>
        </p:nvPicPr>
        <p:blipFill rotWithShape="1">
          <a:blip r:embed="rId4">
            <a:alphaModFix/>
          </a:blip>
          <a:srcRect b="0" l="0" r="0" t="0"/>
          <a:stretch/>
        </p:blipFill>
        <p:spPr>
          <a:xfrm>
            <a:off x="6137275" y="642938"/>
            <a:ext cx="5351463" cy="3275013"/>
          </a:xfrm>
          <a:prstGeom prst="rect">
            <a:avLst/>
          </a:prstGeom>
          <a:noFill/>
          <a:ln>
            <a:noFill/>
          </a:ln>
        </p:spPr>
      </p:pic>
      <p:sp>
        <p:nvSpPr>
          <p:cNvPr id="764" name="Google Shape;764;p54"/>
          <p:cNvSpPr txBox="1"/>
          <p:nvPr/>
        </p:nvSpPr>
        <p:spPr>
          <a:xfrm>
            <a:off x="6189663" y="4219488"/>
            <a:ext cx="5351463" cy="655638"/>
          </a:xfrm>
          <a:prstGeom prst="rect">
            <a:avLst/>
          </a:prstGeom>
          <a:solidFill>
            <a:srgbClr val="000000">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300">
                <a:solidFill>
                  <a:srgbClr val="FFFFFF"/>
                </a:solidFill>
                <a:latin typeface="Garamond"/>
                <a:ea typeface="Garamond"/>
                <a:cs typeface="Garamond"/>
                <a:sym typeface="Garamond"/>
              </a:rPr>
              <a:t>Continuing Therapy Glucocorticoid</a:t>
            </a:r>
            <a:endParaRPr b="1" sz="1300">
              <a:solidFill>
                <a:srgbClr val="FFFFFF"/>
              </a:solidFill>
              <a:latin typeface="Garamond"/>
              <a:ea typeface="Garamond"/>
              <a:cs typeface="Garamond"/>
              <a:sym typeface="Garamond"/>
            </a:endParaRPr>
          </a:p>
        </p:txBody>
      </p:sp>
      <p:sp>
        <p:nvSpPr>
          <p:cNvPr id="765" name="Google Shape;765;p54"/>
          <p:cNvSpPr txBox="1"/>
          <p:nvPr>
            <p:ph type="title"/>
          </p:nvPr>
        </p:nvSpPr>
        <p:spPr>
          <a:xfrm>
            <a:off x="838200" y="5039758"/>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Garamond"/>
              <a:buNone/>
            </a:pPr>
            <a:r>
              <a:rPr b="1" lang="en-US" sz="3600">
                <a:solidFill>
                  <a:schemeClr val="dk1"/>
                </a:solidFill>
                <a:latin typeface="Garamond"/>
                <a:ea typeface="Garamond"/>
                <a:cs typeface="Garamond"/>
                <a:sym typeface="Garamond"/>
              </a:rPr>
              <a:t>Denosumab has been evaluated in a head-to-head BMD study of patients with glucocorticoid-induced osteoporosis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9" name="Shape 769"/>
        <p:cNvGrpSpPr/>
        <p:nvPr/>
      </p:nvGrpSpPr>
      <p:grpSpPr>
        <a:xfrm>
          <a:off x="0" y="0"/>
          <a:ext cx="0" cy="0"/>
          <a:chOff x="0" y="0"/>
          <a:chExt cx="0" cy="0"/>
        </a:xfrm>
      </p:grpSpPr>
      <p:sp>
        <p:nvSpPr>
          <p:cNvPr id="770" name="Google Shape;770;p5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771" name="Google Shape;771;p55"/>
          <p:cNvSpPr/>
          <p:nvPr/>
        </p:nvSpPr>
        <p:spPr>
          <a:xfrm>
            <a:off x="4142164" y="900814"/>
            <a:ext cx="759618" cy="5710965"/>
          </a:xfrm>
          <a:custGeom>
            <a:rect b="b" l="l" r="r" t="t"/>
            <a:pathLst>
              <a:path extrusionOk="0" h="2447" w="414">
                <a:moveTo>
                  <a:pt x="414" y="2447"/>
                </a:moveTo>
                <a:lnTo>
                  <a:pt x="0" y="2247"/>
                </a:lnTo>
                <a:lnTo>
                  <a:pt x="0" y="0"/>
                </a:lnTo>
                <a:lnTo>
                  <a:pt x="414" y="200"/>
                </a:lnTo>
                <a:lnTo>
                  <a:pt x="414" y="2447"/>
                </a:lnTo>
                <a:close/>
              </a:path>
            </a:pathLst>
          </a:custGeom>
          <a:solidFill>
            <a:srgbClr val="2F54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772" name="Google Shape;772;p55"/>
          <p:cNvSpPr/>
          <p:nvPr/>
        </p:nvSpPr>
        <p:spPr>
          <a:xfrm>
            <a:off x="4144437" y="633165"/>
            <a:ext cx="482654" cy="5521414"/>
          </a:xfrm>
          <a:custGeom>
            <a:rect b="b" l="l" r="r" t="t"/>
            <a:pathLst>
              <a:path extrusionOk="0" h="2358" w="209">
                <a:moveTo>
                  <a:pt x="209" y="2246"/>
                </a:moveTo>
                <a:lnTo>
                  <a:pt x="0" y="2358"/>
                </a:lnTo>
                <a:lnTo>
                  <a:pt x="0" y="111"/>
                </a:lnTo>
                <a:lnTo>
                  <a:pt x="209" y="0"/>
                </a:lnTo>
                <a:lnTo>
                  <a:pt x="209" y="2246"/>
                </a:lnTo>
                <a:close/>
              </a:path>
            </a:pathLst>
          </a:custGeom>
          <a:solidFill>
            <a:srgbClr val="1F386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773" name="Google Shape;773;p55"/>
          <p:cNvSpPr/>
          <p:nvPr/>
        </p:nvSpPr>
        <p:spPr>
          <a:xfrm>
            <a:off x="634621" y="636723"/>
            <a:ext cx="4000062" cy="5257799"/>
          </a:xfrm>
          <a:custGeom>
            <a:rect b="b" l="l" r="r" t="t"/>
            <a:pathLst>
              <a:path extrusionOk="0" h="5257799" w="4634682">
                <a:moveTo>
                  <a:pt x="0" y="0"/>
                </a:moveTo>
                <a:lnTo>
                  <a:pt x="4634682" y="0"/>
                </a:lnTo>
                <a:lnTo>
                  <a:pt x="4634682" y="5257799"/>
                </a:lnTo>
                <a:lnTo>
                  <a:pt x="0" y="5257799"/>
                </a:lnTo>
                <a:close/>
              </a:path>
            </a:pathLst>
          </a:custGeom>
          <a:solidFill>
            <a:srgbClr val="1F38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774" name="Google Shape;774;p55"/>
          <p:cNvSpPr txBox="1"/>
          <p:nvPr>
            <p:ph type="title"/>
          </p:nvPr>
        </p:nvSpPr>
        <p:spPr>
          <a:xfrm>
            <a:off x="934872" y="982272"/>
            <a:ext cx="3388419" cy="45609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200"/>
              <a:buFont typeface="Garamond"/>
              <a:buNone/>
            </a:pPr>
            <a:r>
              <a:rPr b="1" lang="en-US" sz="3200">
                <a:solidFill>
                  <a:srgbClr val="FFFFFF"/>
                </a:solidFill>
              </a:rPr>
              <a:t>Denosumab has been evaluated in a head-to-head BMD study of patients with glucocorticoid-induced osteoporosis </a:t>
            </a:r>
            <a:endParaRPr sz="3200">
              <a:solidFill>
                <a:srgbClr val="FFFFFF"/>
              </a:solidFill>
            </a:endParaRPr>
          </a:p>
        </p:txBody>
      </p:sp>
      <p:sp>
        <p:nvSpPr>
          <p:cNvPr id="775" name="Google Shape;775;p55"/>
          <p:cNvSpPr/>
          <p:nvPr/>
        </p:nvSpPr>
        <p:spPr>
          <a:xfrm>
            <a:off x="4901782" y="1352302"/>
            <a:ext cx="6655597" cy="5251646"/>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776" name="Google Shape;776;p55"/>
          <p:cNvSpPr txBox="1"/>
          <p:nvPr>
            <p:ph idx="1" type="body"/>
          </p:nvPr>
        </p:nvSpPr>
        <p:spPr>
          <a:xfrm>
            <a:off x="5221862" y="1719618"/>
            <a:ext cx="5948831" cy="4334629"/>
          </a:xfrm>
          <a:prstGeom prst="rect">
            <a:avLst/>
          </a:prstGeom>
          <a:noFill/>
          <a:ln>
            <a:noFill/>
          </a:ln>
        </p:spPr>
        <p:txBody>
          <a:bodyPr anchorCtr="0" anchor="ctr" bIns="45700" lIns="91425" spcFirstLastPara="1" rIns="91425" wrap="square" tIns="45700">
            <a:normAutofit/>
          </a:bodyPr>
          <a:lstStyle/>
          <a:p>
            <a:pPr indent="-228600" lvl="0" marL="228600" rtl="0" algn="just">
              <a:lnSpc>
                <a:spcPct val="90000"/>
              </a:lnSpc>
              <a:spcBef>
                <a:spcPts val="0"/>
              </a:spcBef>
              <a:spcAft>
                <a:spcPts val="0"/>
              </a:spcAft>
              <a:buClr>
                <a:srgbClr val="FEFFFF"/>
              </a:buClr>
              <a:buSzPts val="2400"/>
              <a:buChar char="•"/>
            </a:pPr>
            <a:r>
              <a:rPr lang="en-US" sz="2400">
                <a:solidFill>
                  <a:srgbClr val="FEFFFF"/>
                </a:solidFill>
              </a:rPr>
              <a:t>Denosumab </a:t>
            </a:r>
            <a:r>
              <a:rPr b="0" i="0" lang="en-US" sz="2400">
                <a:solidFill>
                  <a:srgbClr val="FEFFFF"/>
                </a:solidFill>
              </a:rPr>
              <a:t>delivered significantly greater improvements in lumbar spine BMD as early as 6 months</a:t>
            </a:r>
            <a:endParaRPr/>
          </a:p>
          <a:p>
            <a:pPr indent="-228600" lvl="0" marL="228600" rtl="0" algn="just">
              <a:lnSpc>
                <a:spcPct val="90000"/>
              </a:lnSpc>
              <a:spcBef>
                <a:spcPts val="1000"/>
              </a:spcBef>
              <a:spcAft>
                <a:spcPts val="0"/>
              </a:spcAft>
              <a:buClr>
                <a:srgbClr val="FEFFFF"/>
              </a:buClr>
              <a:buSzPts val="2400"/>
              <a:buFont typeface="Arial"/>
              <a:buChar char="•"/>
            </a:pPr>
            <a:r>
              <a:rPr b="0" i="0" lang="en-US" sz="2400">
                <a:solidFill>
                  <a:srgbClr val="FEFFFF"/>
                </a:solidFill>
              </a:rPr>
              <a:t>Percentage change from baseline in lumbar spine BMD with </a:t>
            </a:r>
            <a:r>
              <a:rPr lang="en-US" sz="2400">
                <a:solidFill>
                  <a:srgbClr val="FEFFFF"/>
                </a:solidFill>
              </a:rPr>
              <a:t>Denosumab</a:t>
            </a:r>
            <a:r>
              <a:rPr b="0" i="0" lang="en-US" sz="2400">
                <a:solidFill>
                  <a:srgbClr val="FEFFFF"/>
                </a:solidFill>
              </a:rPr>
              <a:t> vs risedronate in patients continuing glucocorticoids </a:t>
            </a:r>
            <a:r>
              <a:rPr b="1" i="0" lang="en-US" sz="2400">
                <a:solidFill>
                  <a:srgbClr val="FEFFFF"/>
                </a:solidFill>
              </a:rPr>
              <a:t>(3.1% vs 2.0%)</a:t>
            </a:r>
            <a:endParaRPr b="1" sz="2400">
              <a:solidFill>
                <a:srgbClr val="FE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FAFAFA"/>
            </a:gs>
            <a:gs pos="100000">
              <a:srgbClr val="CECECE"/>
            </a:gs>
          </a:gsLst>
          <a:lin ang="5400000" scaled="0"/>
        </a:gradFill>
      </p:bgPr>
    </p:bg>
    <p:spTree>
      <p:nvGrpSpPr>
        <p:cNvPr id="780" name="Shape 780"/>
        <p:cNvGrpSpPr/>
        <p:nvPr/>
      </p:nvGrpSpPr>
      <p:grpSpPr>
        <a:xfrm>
          <a:off x="0" y="0"/>
          <a:ext cx="0" cy="0"/>
          <a:chOff x="0" y="0"/>
          <a:chExt cx="0" cy="0"/>
        </a:xfrm>
      </p:grpSpPr>
      <p:sp>
        <p:nvSpPr>
          <p:cNvPr id="781" name="Google Shape;781;p56"/>
          <p:cNvSpPr/>
          <p:nvPr/>
        </p:nvSpPr>
        <p:spPr>
          <a:xfrm>
            <a:off x="7534657" y="0"/>
            <a:ext cx="4657344"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aramond"/>
              <a:buNone/>
            </a:pPr>
            <a:r>
              <a:t/>
            </a:r>
            <a:endParaRPr b="0" i="0" sz="1800" u="none" cap="none" strike="noStrike">
              <a:solidFill>
                <a:srgbClr val="FFFFFF"/>
              </a:solidFill>
              <a:latin typeface="Calibri"/>
              <a:ea typeface="Calibri"/>
              <a:cs typeface="Calibri"/>
              <a:sym typeface="Calibri"/>
            </a:endParaRPr>
          </a:p>
        </p:txBody>
      </p:sp>
      <p:cxnSp>
        <p:nvCxnSpPr>
          <p:cNvPr id="782" name="Google Shape;782;p56"/>
          <p:cNvCxnSpPr/>
          <p:nvPr/>
        </p:nvCxnSpPr>
        <p:spPr>
          <a:xfrm>
            <a:off x="7886703" y="1257300"/>
            <a:ext cx="0" cy="5600700"/>
          </a:xfrm>
          <a:prstGeom prst="straightConnector1">
            <a:avLst/>
          </a:prstGeom>
          <a:noFill/>
          <a:ln cap="flat" cmpd="sng" w="25400">
            <a:solidFill>
              <a:schemeClr val="lt1"/>
            </a:solidFill>
            <a:prstDash val="solid"/>
            <a:miter lim="800000"/>
            <a:headEnd len="sm" w="sm" type="none"/>
            <a:tailEnd len="sm" w="sm" type="none"/>
          </a:ln>
        </p:spPr>
      </p:cxnSp>
      <p:pic>
        <p:nvPicPr>
          <p:cNvPr descr="Chart&#10;&#10;Description automatically generated with low confidence" id="783" name="Google Shape;783;p56"/>
          <p:cNvPicPr preferRelativeResize="0"/>
          <p:nvPr/>
        </p:nvPicPr>
        <p:blipFill rotWithShape="1">
          <a:blip r:embed="rId3">
            <a:alphaModFix/>
          </a:blip>
          <a:srcRect b="0" l="0" r="0" t="0"/>
          <a:stretch/>
        </p:blipFill>
        <p:spPr>
          <a:xfrm>
            <a:off x="1511300" y="70294"/>
            <a:ext cx="4584700" cy="2374012"/>
          </a:xfrm>
          <a:prstGeom prst="rect">
            <a:avLst/>
          </a:prstGeom>
          <a:noFill/>
          <a:ln>
            <a:noFill/>
          </a:ln>
        </p:spPr>
      </p:pic>
      <p:sp>
        <p:nvSpPr>
          <p:cNvPr id="784" name="Google Shape;784;p56"/>
          <p:cNvSpPr txBox="1"/>
          <p:nvPr/>
        </p:nvSpPr>
        <p:spPr>
          <a:xfrm>
            <a:off x="1511300" y="2673922"/>
            <a:ext cx="4584700" cy="558800"/>
          </a:xfrm>
          <a:prstGeom prst="rect">
            <a:avLst/>
          </a:prstGeom>
          <a:solidFill>
            <a:srgbClr val="000000">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300">
                <a:solidFill>
                  <a:srgbClr val="FFFFFF"/>
                </a:solidFill>
                <a:latin typeface="Garamond"/>
                <a:ea typeface="Garamond"/>
                <a:cs typeface="Garamond"/>
                <a:sym typeface="Garamond"/>
              </a:rPr>
              <a:t>Initiating Glucocorticoid Therapy</a:t>
            </a:r>
            <a:endParaRPr/>
          </a:p>
        </p:txBody>
      </p:sp>
      <p:pic>
        <p:nvPicPr>
          <p:cNvPr descr="Chart&#10;&#10;Description automatically generated with medium confidence" id="785" name="Google Shape;785;p56"/>
          <p:cNvPicPr preferRelativeResize="0"/>
          <p:nvPr/>
        </p:nvPicPr>
        <p:blipFill rotWithShape="1">
          <a:blip r:embed="rId4">
            <a:alphaModFix/>
          </a:blip>
          <a:srcRect b="0" l="0" r="0" t="0"/>
          <a:stretch/>
        </p:blipFill>
        <p:spPr>
          <a:xfrm>
            <a:off x="1528096" y="3304986"/>
            <a:ext cx="4584700" cy="2792413"/>
          </a:xfrm>
          <a:prstGeom prst="rect">
            <a:avLst/>
          </a:prstGeom>
          <a:noFill/>
          <a:ln>
            <a:noFill/>
          </a:ln>
        </p:spPr>
      </p:pic>
      <p:sp>
        <p:nvSpPr>
          <p:cNvPr id="786" name="Google Shape;786;p56"/>
          <p:cNvSpPr txBox="1"/>
          <p:nvPr/>
        </p:nvSpPr>
        <p:spPr>
          <a:xfrm>
            <a:off x="1511300" y="6169663"/>
            <a:ext cx="4584700" cy="558800"/>
          </a:xfrm>
          <a:prstGeom prst="rect">
            <a:avLst/>
          </a:prstGeom>
          <a:solidFill>
            <a:srgbClr val="000000">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300">
                <a:solidFill>
                  <a:srgbClr val="FFFFFF"/>
                </a:solidFill>
                <a:latin typeface="Garamond"/>
                <a:ea typeface="Garamond"/>
                <a:cs typeface="Garamond"/>
                <a:sym typeface="Garamond"/>
              </a:rPr>
              <a:t>Continuing Glucocorticoid Therapy</a:t>
            </a:r>
            <a:endParaRPr/>
          </a:p>
        </p:txBody>
      </p:sp>
      <p:sp>
        <p:nvSpPr>
          <p:cNvPr id="787" name="Google Shape;787;p56"/>
          <p:cNvSpPr txBox="1"/>
          <p:nvPr>
            <p:ph type="title"/>
          </p:nvPr>
        </p:nvSpPr>
        <p:spPr>
          <a:xfrm>
            <a:off x="8046748" y="1257300"/>
            <a:ext cx="3505240" cy="275676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Garamond"/>
              <a:buNone/>
            </a:pPr>
            <a:r>
              <a:rPr b="1" lang="en-US" sz="2800">
                <a:solidFill>
                  <a:schemeClr val="lt1"/>
                </a:solidFill>
              </a:rPr>
              <a:t>Denosumab has been evaluated in a head-to-head BMD study of patients with glucocorticoid-induced osteoporosis </a:t>
            </a:r>
            <a:endParaRPr sz="2800">
              <a:solidFill>
                <a:schemeClr val="lt1"/>
              </a:solidFill>
            </a:endParaRPr>
          </a:p>
        </p:txBody>
      </p:sp>
      <p:sp>
        <p:nvSpPr>
          <p:cNvPr id="788" name="Google Shape;788;p56"/>
          <p:cNvSpPr txBox="1"/>
          <p:nvPr/>
        </p:nvSpPr>
        <p:spPr>
          <a:xfrm>
            <a:off x="8021025" y="4512700"/>
            <a:ext cx="4170975" cy="86177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Garamond"/>
                <a:ea typeface="Garamond"/>
                <a:cs typeface="Garamond"/>
                <a:sym typeface="Garamond"/>
              </a:rPr>
              <a:t>Denosumab </a:t>
            </a:r>
            <a:r>
              <a:rPr b="1" i="0" lang="en-US" sz="1600">
                <a:solidFill>
                  <a:schemeClr val="lt1"/>
                </a:solidFill>
                <a:latin typeface="Garamond"/>
                <a:ea typeface="Garamond"/>
                <a:cs typeface="Garamond"/>
                <a:sym typeface="Garamond"/>
              </a:rPr>
              <a:t>demonstrated superiority in total hip BMD at 12 months vs risedronate</a:t>
            </a:r>
            <a:endParaRPr/>
          </a:p>
          <a:p>
            <a:pPr indent="0" lvl="0" marL="0" marR="0" rtl="0" algn="ctr">
              <a:spcBef>
                <a:spcPts val="0"/>
              </a:spcBef>
              <a:spcAft>
                <a:spcPts val="0"/>
              </a:spcAft>
              <a:buNone/>
            </a:pPr>
            <a:r>
              <a:t/>
            </a:r>
            <a:endParaRPr b="1" sz="1600">
              <a:solidFill>
                <a:schemeClr val="lt1"/>
              </a:solidFill>
              <a:latin typeface="Garamond"/>
              <a:ea typeface="Garamond"/>
              <a:cs typeface="Garamond"/>
              <a:sym typeface="Garamon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2" name="Shape 792"/>
        <p:cNvGrpSpPr/>
        <p:nvPr/>
      </p:nvGrpSpPr>
      <p:grpSpPr>
        <a:xfrm>
          <a:off x="0" y="0"/>
          <a:ext cx="0" cy="0"/>
          <a:chOff x="0" y="0"/>
          <a:chExt cx="0" cy="0"/>
        </a:xfrm>
      </p:grpSpPr>
      <p:pic>
        <p:nvPicPr>
          <p:cNvPr id="793" name="Google Shape;793;p57"/>
          <p:cNvPicPr preferRelativeResize="0"/>
          <p:nvPr/>
        </p:nvPicPr>
        <p:blipFill rotWithShape="1">
          <a:blip r:embed="rId3">
            <a:alphaModFix/>
          </a:blip>
          <a:srcRect b="4088" l="0" r="0" t="14683"/>
          <a:stretch/>
        </p:blipFill>
        <p:spPr>
          <a:xfrm>
            <a:off x="20" y="10"/>
            <a:ext cx="12191980" cy="6857990"/>
          </a:xfrm>
          <a:prstGeom prst="rect">
            <a:avLst/>
          </a:prstGeom>
          <a:noFill/>
          <a:ln>
            <a:noFill/>
          </a:ln>
        </p:spPr>
      </p:pic>
      <p:sp>
        <p:nvSpPr>
          <p:cNvPr id="794" name="Google Shape;794;p57"/>
          <p:cNvSpPr/>
          <p:nvPr/>
        </p:nvSpPr>
        <p:spPr>
          <a:xfrm>
            <a:off x="1857375" y="1885950"/>
            <a:ext cx="8505825" cy="3152775"/>
          </a:xfrm>
          <a:prstGeom prst="rect">
            <a:avLst/>
          </a:prstGeom>
          <a:solidFill>
            <a:schemeClr val="lt1">
              <a:alpha val="74901"/>
            </a:schemeClr>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795" name="Google Shape;795;p57"/>
          <p:cNvSpPr txBox="1"/>
          <p:nvPr>
            <p:ph type="title"/>
          </p:nvPr>
        </p:nvSpPr>
        <p:spPr>
          <a:xfrm>
            <a:off x="2276475" y="2247900"/>
            <a:ext cx="7581900" cy="2514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3200"/>
              <a:buFont typeface="Garamond"/>
              <a:buNone/>
            </a:pPr>
            <a:r>
              <a:rPr b="1" lang="en-US" sz="3200">
                <a:solidFill>
                  <a:srgbClr val="3F3F3F"/>
                </a:solidFill>
              </a:rPr>
              <a:t>CKD/Hemodialysis Patients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795"/>
                                        </p:tgtEl>
                                        <p:attrNameLst>
                                          <p:attrName>style.visibility</p:attrName>
                                        </p:attrNameLst>
                                      </p:cBhvr>
                                      <p:to>
                                        <p:strVal val="visible"/>
                                      </p:to>
                                    </p:set>
                                    <p:animEffect filter="fade" transition="in">
                                      <p:cBhvr>
                                        <p:cTn dur="700"/>
                                        <p:tgtEl>
                                          <p:spTgt spid="7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58"/>
          <p:cNvSpPr txBox="1"/>
          <p:nvPr>
            <p:ph type="title"/>
          </p:nvPr>
        </p:nvSpPr>
        <p:spPr>
          <a:xfrm>
            <a:off x="0" y="-7338"/>
            <a:ext cx="12192000" cy="92284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2400"/>
              <a:buFont typeface="Garamond"/>
              <a:buNone/>
            </a:pPr>
            <a:r>
              <a:rPr b="1" lang="en-US" sz="2400">
                <a:solidFill>
                  <a:schemeClr val="accent1"/>
                </a:solidFill>
                <a:latin typeface="Garamond"/>
                <a:ea typeface="Garamond"/>
                <a:cs typeface="Garamond"/>
                <a:sym typeface="Garamond"/>
              </a:rPr>
              <a:t>Title:</a:t>
            </a:r>
            <a:r>
              <a:rPr b="1" lang="en-US" sz="2400">
                <a:latin typeface="Garamond"/>
                <a:ea typeface="Garamond"/>
                <a:cs typeface="Garamond"/>
                <a:sym typeface="Garamond"/>
              </a:rPr>
              <a:t> Effects of Denosumab on Fracture and Bone Mineral Density by Level of Kidney Function</a:t>
            </a:r>
            <a:endParaRPr/>
          </a:p>
        </p:txBody>
      </p:sp>
      <p:sp>
        <p:nvSpPr>
          <p:cNvPr id="801" name="Google Shape;801;p58"/>
          <p:cNvSpPr txBox="1"/>
          <p:nvPr>
            <p:ph idx="12" type="sldNum"/>
          </p:nvPr>
        </p:nvSpPr>
        <p:spPr>
          <a:xfrm>
            <a:off x="8775510" y="6356451"/>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802" name="Google Shape;802;p58"/>
          <p:cNvGrpSpPr/>
          <p:nvPr/>
        </p:nvGrpSpPr>
        <p:grpSpPr>
          <a:xfrm>
            <a:off x="222914" y="1847819"/>
            <a:ext cx="5686348" cy="4581470"/>
            <a:chOff x="0" y="0"/>
            <a:chExt cx="5686348" cy="4581470"/>
          </a:xfrm>
        </p:grpSpPr>
        <p:sp>
          <p:nvSpPr>
            <p:cNvPr id="803" name="Google Shape;803;p58"/>
            <p:cNvSpPr/>
            <p:nvPr/>
          </p:nvSpPr>
          <p:spPr>
            <a:xfrm>
              <a:off x="0" y="0"/>
              <a:ext cx="5686348" cy="1431709"/>
            </a:xfrm>
            <a:prstGeom prst="roundRect">
              <a:avLst>
                <a:gd fmla="val 10000" name="adj"/>
              </a:avLst>
            </a:prstGeom>
            <a:gradFill>
              <a:gsLst>
                <a:gs pos="0">
                  <a:srgbClr val="F7BCA2"/>
                </a:gs>
                <a:gs pos="50000">
                  <a:srgbClr val="F4B093"/>
                </a:gs>
                <a:gs pos="100000">
                  <a:srgbClr val="F7A47F"/>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8"/>
            <p:cNvSpPr txBox="1"/>
            <p:nvPr/>
          </p:nvSpPr>
          <p:spPr>
            <a:xfrm>
              <a:off x="1280440" y="0"/>
              <a:ext cx="4405908" cy="1431709"/>
            </a:xfrm>
            <a:prstGeom prst="rect">
              <a:avLst/>
            </a:prstGeom>
            <a:noFill/>
            <a:ln>
              <a:noFill/>
            </a:ln>
          </p:spPr>
          <p:txBody>
            <a:bodyPr anchorCtr="0" anchor="ctr" bIns="53325" lIns="53325" spcFirstLastPara="1" rIns="53325" wrap="square" tIns="53325">
              <a:noAutofit/>
            </a:bodyPr>
            <a:lstStyle/>
            <a:p>
              <a:pPr indent="0" lvl="0" marL="174625" marR="0" rtl="0" algn="ctr">
                <a:lnSpc>
                  <a:spcPct val="90000"/>
                </a:lnSpc>
                <a:spcBef>
                  <a:spcPts val="0"/>
                </a:spcBef>
                <a:spcAft>
                  <a:spcPts val="0"/>
                </a:spcAft>
                <a:buClr>
                  <a:schemeClr val="dk1"/>
                </a:buClr>
                <a:buSzPts val="1400"/>
                <a:buFont typeface="Garamond"/>
                <a:buNone/>
              </a:pPr>
              <a:r>
                <a:rPr lang="en-US" sz="1400">
                  <a:solidFill>
                    <a:schemeClr val="dk1"/>
                  </a:solidFill>
                  <a:latin typeface="Garamond"/>
                  <a:ea typeface="Garamond"/>
                  <a:cs typeface="Garamond"/>
                  <a:sym typeface="Garamond"/>
                </a:rPr>
                <a:t>60 and 90 years of age with a BMD T-score of </a:t>
              </a:r>
              <a:r>
                <a:rPr lang="en-US" sz="1400">
                  <a:solidFill>
                    <a:schemeClr val="dk1"/>
                  </a:solidFill>
                  <a:latin typeface="Times New Roman"/>
                  <a:ea typeface="Times New Roman"/>
                  <a:cs typeface="Times New Roman"/>
                  <a:sym typeface="Times New Roman"/>
                </a:rPr>
                <a:t>&gt;</a:t>
              </a:r>
              <a:r>
                <a:rPr lang="en-US" sz="1400">
                  <a:solidFill>
                    <a:schemeClr val="dk1"/>
                  </a:solidFill>
                  <a:latin typeface="Garamond"/>
                  <a:ea typeface="Garamond"/>
                  <a:cs typeface="Garamond"/>
                  <a:sym typeface="Garamond"/>
                </a:rPr>
                <a:t>-4.0 and  </a:t>
              </a:r>
              <a:r>
                <a:rPr lang="en-US" sz="1400">
                  <a:solidFill>
                    <a:schemeClr val="dk1"/>
                  </a:solidFill>
                  <a:latin typeface="Times New Roman"/>
                  <a:ea typeface="Times New Roman"/>
                  <a:cs typeface="Times New Roman"/>
                  <a:sym typeface="Times New Roman"/>
                </a:rPr>
                <a:t>&lt;</a:t>
              </a:r>
              <a:r>
                <a:rPr lang="en-US" sz="1400">
                  <a:solidFill>
                    <a:schemeClr val="dk1"/>
                  </a:solidFill>
                  <a:latin typeface="Garamond"/>
                  <a:ea typeface="Garamond"/>
                  <a:cs typeface="Garamond"/>
                  <a:sym typeface="Garamond"/>
                </a:rPr>
                <a:t>-2.5 at the lumbar spine or total hip</a:t>
              </a:r>
              <a:endParaRPr/>
            </a:p>
          </p:txBody>
        </p:sp>
        <p:sp>
          <p:nvSpPr>
            <p:cNvPr id="805" name="Google Shape;805;p58"/>
            <p:cNvSpPr/>
            <p:nvPr/>
          </p:nvSpPr>
          <p:spPr>
            <a:xfrm>
              <a:off x="143170" y="143170"/>
              <a:ext cx="1137269" cy="1145367"/>
            </a:xfrm>
            <a:prstGeom prst="roundRect">
              <a:avLst>
                <a:gd fmla="val 10000" name="adj"/>
              </a:avLst>
            </a:prstGeom>
            <a:blipFill rotWithShape="1">
              <a:blip r:embed="rId3">
                <a:alphaModFix/>
              </a:blip>
              <a:stretch>
                <a:fillRect b="0" l="0" r="0" t="0"/>
              </a:stretch>
            </a:blip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8"/>
            <p:cNvSpPr/>
            <p:nvPr/>
          </p:nvSpPr>
          <p:spPr>
            <a:xfrm>
              <a:off x="0" y="1574880"/>
              <a:ext cx="5686348" cy="1431709"/>
            </a:xfrm>
            <a:prstGeom prst="roundRect">
              <a:avLst>
                <a:gd fmla="val 10000" name="adj"/>
              </a:avLst>
            </a:prstGeom>
            <a:gradFill>
              <a:gsLst>
                <a:gs pos="0">
                  <a:srgbClr val="DFBEB7"/>
                </a:gs>
                <a:gs pos="50000">
                  <a:srgbClr val="D9B1A9"/>
                </a:gs>
                <a:gs pos="100000">
                  <a:srgbClr val="D6A59B"/>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8"/>
            <p:cNvSpPr txBox="1"/>
            <p:nvPr/>
          </p:nvSpPr>
          <p:spPr>
            <a:xfrm>
              <a:off x="1280440" y="1574880"/>
              <a:ext cx="4405908" cy="1431709"/>
            </a:xfrm>
            <a:prstGeom prst="rect">
              <a:avLst/>
            </a:prstGeom>
            <a:noFill/>
            <a:ln>
              <a:noFill/>
            </a:ln>
          </p:spPr>
          <p:txBody>
            <a:bodyPr anchorCtr="0" anchor="ctr" bIns="53325" lIns="53325" spcFirstLastPara="1" rIns="53325" wrap="square" tIns="53325">
              <a:noAutofit/>
            </a:bodyPr>
            <a:lstStyle/>
            <a:p>
              <a:pPr indent="0" lvl="0" marL="261938" marR="0" rtl="0" algn="l">
                <a:lnSpc>
                  <a:spcPct val="90000"/>
                </a:lnSpc>
                <a:spcBef>
                  <a:spcPts val="0"/>
                </a:spcBef>
                <a:spcAft>
                  <a:spcPts val="0"/>
                </a:spcAft>
                <a:buClr>
                  <a:schemeClr val="dk1"/>
                </a:buClr>
                <a:buSzPts val="1400"/>
                <a:buFont typeface="Garamond"/>
                <a:buNone/>
              </a:pPr>
              <a:r>
                <a:rPr b="0" i="0" lang="en-US" sz="1400">
                  <a:solidFill>
                    <a:schemeClr val="dk1"/>
                  </a:solidFill>
                  <a:latin typeface="Garamond"/>
                  <a:ea typeface="Garamond"/>
                  <a:cs typeface="Garamond"/>
                  <a:sym typeface="Garamond"/>
                </a:rPr>
                <a:t>Denosumab at 60 mg subcutaneously every 6 months</a:t>
              </a:r>
              <a:endParaRPr sz="1400">
                <a:solidFill>
                  <a:schemeClr val="dk1"/>
                </a:solidFill>
                <a:latin typeface="Garamond"/>
                <a:ea typeface="Garamond"/>
                <a:cs typeface="Garamond"/>
                <a:sym typeface="Garamond"/>
              </a:endParaRPr>
            </a:p>
          </p:txBody>
        </p:sp>
        <p:sp>
          <p:nvSpPr>
            <p:cNvPr id="808" name="Google Shape;808;p58"/>
            <p:cNvSpPr/>
            <p:nvPr/>
          </p:nvSpPr>
          <p:spPr>
            <a:xfrm>
              <a:off x="143170" y="1718051"/>
              <a:ext cx="1137269" cy="1145367"/>
            </a:xfrm>
            <a:prstGeom prst="roundRect">
              <a:avLst>
                <a:gd fmla="val 10000" name="adj"/>
              </a:avLst>
            </a:prstGeom>
            <a:blipFill rotWithShape="1">
              <a:blip r:embed="rId4">
                <a:alphaModFix/>
              </a:blip>
              <a:stretch>
                <a:fillRect b="-1999" l="0" r="0" t="-1998"/>
              </a:stretch>
            </a:blip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8"/>
            <p:cNvSpPr/>
            <p:nvPr/>
          </p:nvSpPr>
          <p:spPr>
            <a:xfrm>
              <a:off x="0" y="3149761"/>
              <a:ext cx="5686348" cy="1431709"/>
            </a:xfrm>
            <a:prstGeom prst="roundRect">
              <a:avLst>
                <a:gd fmla="val 10000" name="adj"/>
              </a:avLst>
            </a:prstGeom>
            <a:gradFill>
              <a:gsLst>
                <a:gs pos="0">
                  <a:srgbClr val="D0D0D0"/>
                </a:gs>
                <a:gs pos="50000">
                  <a:srgbClr val="C7C7C7"/>
                </a:gs>
                <a:gs pos="100000">
                  <a:srgbClr val="BFBFBF"/>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8"/>
            <p:cNvSpPr txBox="1"/>
            <p:nvPr/>
          </p:nvSpPr>
          <p:spPr>
            <a:xfrm>
              <a:off x="1280440" y="3149761"/>
              <a:ext cx="4405908" cy="1431709"/>
            </a:xfrm>
            <a:prstGeom prst="rect">
              <a:avLst/>
            </a:prstGeom>
            <a:noFill/>
            <a:ln>
              <a:noFill/>
            </a:ln>
          </p:spPr>
          <p:txBody>
            <a:bodyPr anchorCtr="0" anchor="ctr" bIns="53325" lIns="53325" spcFirstLastPara="1" rIns="53325" wrap="square" tIns="53325">
              <a:noAutofit/>
            </a:bodyPr>
            <a:lstStyle/>
            <a:p>
              <a:pPr indent="0" lvl="0" marL="261938" marR="0" rtl="0" algn="just">
                <a:lnSpc>
                  <a:spcPct val="90000"/>
                </a:lnSpc>
                <a:spcBef>
                  <a:spcPts val="0"/>
                </a:spcBef>
                <a:spcAft>
                  <a:spcPts val="0"/>
                </a:spcAft>
                <a:buClr>
                  <a:schemeClr val="dk1"/>
                </a:buClr>
                <a:buSzPts val="1400"/>
                <a:buFont typeface="Garamond"/>
                <a:buNone/>
              </a:pPr>
              <a:r>
                <a:rPr lang="en-US" sz="1400">
                  <a:solidFill>
                    <a:schemeClr val="dk1"/>
                  </a:solidFill>
                  <a:latin typeface="Garamond"/>
                  <a:ea typeface="Garamond"/>
                  <a:cs typeface="Garamond"/>
                  <a:sym typeface="Garamond"/>
                </a:rPr>
                <a:t>N=3902 received denosumab</a:t>
              </a:r>
              <a:endParaRPr/>
            </a:p>
            <a:p>
              <a:pPr indent="0" lvl="0" marL="261938" marR="0" rtl="0" algn="just">
                <a:lnSpc>
                  <a:spcPct val="90000"/>
                </a:lnSpc>
                <a:spcBef>
                  <a:spcPts val="0"/>
                </a:spcBef>
                <a:spcAft>
                  <a:spcPts val="0"/>
                </a:spcAft>
                <a:buClr>
                  <a:schemeClr val="dk1"/>
                </a:buClr>
                <a:buSzPts val="1400"/>
                <a:buFont typeface="Garamond"/>
                <a:buNone/>
              </a:pPr>
              <a:r>
                <a:rPr lang="en-US" sz="1400">
                  <a:solidFill>
                    <a:schemeClr val="dk1"/>
                  </a:solidFill>
                  <a:latin typeface="Garamond"/>
                  <a:ea typeface="Garamond"/>
                  <a:cs typeface="Garamond"/>
                  <a:sym typeface="Garamond"/>
                </a:rPr>
                <a:t>N=3906 received a placebo.</a:t>
              </a:r>
              <a:endParaRPr/>
            </a:p>
          </p:txBody>
        </p:sp>
        <p:sp>
          <p:nvSpPr>
            <p:cNvPr id="811" name="Google Shape;811;p58"/>
            <p:cNvSpPr/>
            <p:nvPr/>
          </p:nvSpPr>
          <p:spPr>
            <a:xfrm>
              <a:off x="143170" y="3292932"/>
              <a:ext cx="1137269" cy="1145367"/>
            </a:xfrm>
            <a:prstGeom prst="roundRect">
              <a:avLst>
                <a:gd fmla="val 10000" name="adj"/>
              </a:avLst>
            </a:prstGeom>
            <a:blipFill rotWithShape="1">
              <a:blip r:embed="rId5">
                <a:alphaModFix/>
              </a:blip>
              <a:stretch>
                <a:fillRect b="0" l="-18999" r="-18999" t="0"/>
              </a:stretch>
            </a:blip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58"/>
          <p:cNvGrpSpPr/>
          <p:nvPr/>
        </p:nvGrpSpPr>
        <p:grpSpPr>
          <a:xfrm>
            <a:off x="6282737" y="1847820"/>
            <a:ext cx="5686348" cy="4554670"/>
            <a:chOff x="0" y="0"/>
            <a:chExt cx="5686348" cy="4554670"/>
          </a:xfrm>
        </p:grpSpPr>
        <p:sp>
          <p:nvSpPr>
            <p:cNvPr id="813" name="Google Shape;813;p58"/>
            <p:cNvSpPr/>
            <p:nvPr/>
          </p:nvSpPr>
          <p:spPr>
            <a:xfrm>
              <a:off x="0" y="0"/>
              <a:ext cx="5686348" cy="1423334"/>
            </a:xfrm>
            <a:prstGeom prst="roundRect">
              <a:avLst>
                <a:gd fmla="val 10000" name="adj"/>
              </a:avLst>
            </a:prstGeom>
            <a:gradFill>
              <a:gsLst>
                <a:gs pos="0">
                  <a:srgbClr val="AFCAE9"/>
                </a:gs>
                <a:gs pos="50000">
                  <a:srgbClr val="A0C1E4"/>
                </a:gs>
                <a:gs pos="100000">
                  <a:srgbClr val="8FB8E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8"/>
            <p:cNvSpPr txBox="1"/>
            <p:nvPr/>
          </p:nvSpPr>
          <p:spPr>
            <a:xfrm>
              <a:off x="1279603" y="0"/>
              <a:ext cx="4406745" cy="1423334"/>
            </a:xfrm>
            <a:prstGeom prst="rect">
              <a:avLst/>
            </a:prstGeom>
            <a:noFill/>
            <a:ln>
              <a:noFill/>
            </a:ln>
          </p:spPr>
          <p:txBody>
            <a:bodyPr anchorCtr="0" anchor="ctr" bIns="53325" lIns="53325" spcFirstLastPara="1" rIns="53325" wrap="square" tIns="53325">
              <a:noAutofit/>
            </a:bodyPr>
            <a:lstStyle/>
            <a:p>
              <a:pPr indent="0" lvl="0" marL="261938" marR="0" rtl="0" algn="l">
                <a:lnSpc>
                  <a:spcPct val="90000"/>
                </a:lnSpc>
                <a:spcBef>
                  <a:spcPts val="0"/>
                </a:spcBef>
                <a:spcAft>
                  <a:spcPts val="0"/>
                </a:spcAft>
                <a:buClr>
                  <a:schemeClr val="dk1"/>
                </a:buClr>
                <a:buSzPts val="1400"/>
                <a:buFont typeface="Garamond"/>
                <a:buNone/>
              </a:pPr>
              <a:r>
                <a:rPr lang="en-US" sz="1400">
                  <a:solidFill>
                    <a:schemeClr val="dk1"/>
                  </a:solidFill>
                  <a:latin typeface="Garamond"/>
                  <a:ea typeface="Garamond"/>
                  <a:cs typeface="Garamond"/>
                  <a:sym typeface="Garamond"/>
                </a:rPr>
                <a:t>36 months</a:t>
              </a:r>
              <a:endParaRPr sz="1400">
                <a:solidFill>
                  <a:schemeClr val="dk1"/>
                </a:solidFill>
                <a:latin typeface="Garamond"/>
                <a:ea typeface="Garamond"/>
                <a:cs typeface="Garamond"/>
                <a:sym typeface="Garamond"/>
              </a:endParaRPr>
            </a:p>
          </p:txBody>
        </p:sp>
        <p:sp>
          <p:nvSpPr>
            <p:cNvPr id="815" name="Google Shape;815;p58"/>
            <p:cNvSpPr/>
            <p:nvPr/>
          </p:nvSpPr>
          <p:spPr>
            <a:xfrm>
              <a:off x="142333" y="142333"/>
              <a:ext cx="1137269" cy="1138667"/>
            </a:xfrm>
            <a:prstGeom prst="roundRect">
              <a:avLst>
                <a:gd fmla="val 10000" name="adj"/>
              </a:avLst>
            </a:prstGeom>
            <a:blipFill rotWithShape="1">
              <a:blip r:embed="rId6">
                <a:alphaModFix/>
              </a:blip>
              <a:stretch>
                <a:fillRect b="-3999" l="0" r="0" t="-3999"/>
              </a:stretch>
            </a:blip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8"/>
            <p:cNvSpPr/>
            <p:nvPr/>
          </p:nvSpPr>
          <p:spPr>
            <a:xfrm>
              <a:off x="0" y="1565668"/>
              <a:ext cx="5686348" cy="1423334"/>
            </a:xfrm>
            <a:prstGeom prst="roundRect">
              <a:avLst>
                <a:gd fmla="val 10000" name="adj"/>
              </a:avLst>
            </a:prstGeom>
            <a:gradFill>
              <a:gsLst>
                <a:gs pos="0">
                  <a:srgbClr val="A9DEC2"/>
                </a:gs>
                <a:gs pos="50000">
                  <a:srgbClr val="9BD8B7"/>
                </a:gs>
                <a:gs pos="100000">
                  <a:srgbClr val="89D6A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8"/>
            <p:cNvSpPr txBox="1"/>
            <p:nvPr/>
          </p:nvSpPr>
          <p:spPr>
            <a:xfrm>
              <a:off x="1279603" y="1565668"/>
              <a:ext cx="4406745" cy="1423334"/>
            </a:xfrm>
            <a:prstGeom prst="rect">
              <a:avLst/>
            </a:prstGeom>
            <a:noFill/>
            <a:ln>
              <a:noFill/>
            </a:ln>
          </p:spPr>
          <p:txBody>
            <a:bodyPr anchorCtr="0" anchor="ctr" bIns="53325" lIns="53325" spcFirstLastPara="1" rIns="53325" wrap="square" tIns="53325">
              <a:noAutofit/>
            </a:bodyPr>
            <a:lstStyle/>
            <a:p>
              <a:pPr indent="0" lvl="0" marL="261938" marR="0" rtl="0" algn="just">
                <a:lnSpc>
                  <a:spcPct val="90000"/>
                </a:lnSpc>
                <a:spcBef>
                  <a:spcPts val="0"/>
                </a:spcBef>
                <a:spcAft>
                  <a:spcPts val="0"/>
                </a:spcAft>
                <a:buClr>
                  <a:schemeClr val="dk1"/>
                </a:buClr>
                <a:buSzPts val="1400"/>
                <a:buFont typeface="Garamond"/>
                <a:buNone/>
              </a:pPr>
              <a:r>
                <a:rPr lang="en-US" sz="1400">
                  <a:solidFill>
                    <a:schemeClr val="dk1"/>
                  </a:solidFill>
                  <a:latin typeface="Garamond"/>
                  <a:ea typeface="Garamond"/>
                  <a:cs typeface="Garamond"/>
                  <a:sym typeface="Garamond"/>
                </a:rPr>
                <a:t>Overall, compared with placebo, DMAb reduced the incidence of new vertebral fractures OR=0.30; 95% CI (0.23–0.39) as well as the incidence of nonvertebral fractures over 36 months OR=0.78, 95% CI 0.66– 0.93. DMAb was associated with an 8.8% (95% CI 8.6–9.1) increase in lumbar spine BMD, a 5.2% (95% CI 5.0–5.4) increase in femoral neck BMD, and a 6.4% (95% CI 6.3–6.5) increase in total hip BMD over 36 months.</a:t>
              </a:r>
              <a:endParaRPr sz="1400">
                <a:solidFill>
                  <a:schemeClr val="dk1"/>
                </a:solidFill>
                <a:latin typeface="Garamond"/>
                <a:ea typeface="Garamond"/>
                <a:cs typeface="Garamond"/>
                <a:sym typeface="Garamond"/>
              </a:endParaRPr>
            </a:p>
          </p:txBody>
        </p:sp>
        <p:sp>
          <p:nvSpPr>
            <p:cNvPr id="818" name="Google Shape;818;p58"/>
            <p:cNvSpPr/>
            <p:nvPr/>
          </p:nvSpPr>
          <p:spPr>
            <a:xfrm>
              <a:off x="142333" y="1708001"/>
              <a:ext cx="1137269" cy="1138667"/>
            </a:xfrm>
            <a:prstGeom prst="roundRect">
              <a:avLst>
                <a:gd fmla="val 10000" name="adj"/>
              </a:avLst>
            </a:prstGeom>
            <a:blipFill rotWithShape="1">
              <a:blip r:embed="rId7">
                <a:alphaModFix/>
              </a:blip>
              <a:stretch>
                <a:fillRect b="-999" l="0" r="0" t="-999"/>
              </a:stretch>
            </a:blip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8"/>
            <p:cNvSpPr/>
            <p:nvPr/>
          </p:nvSpPr>
          <p:spPr>
            <a:xfrm>
              <a:off x="0" y="3131336"/>
              <a:ext cx="5686348" cy="1423334"/>
            </a:xfrm>
            <a:prstGeom prst="roundRect">
              <a:avLst>
                <a:gd fmla="val 10000" name="adj"/>
              </a:avLst>
            </a:prstGeom>
            <a:gradFill>
              <a:gsLst>
                <a:gs pos="0">
                  <a:srgbClr val="B3D3A4"/>
                </a:gs>
                <a:gs pos="50000">
                  <a:srgbClr val="A7CC97"/>
                </a:gs>
                <a:gs pos="100000">
                  <a:srgbClr val="9AC78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8"/>
            <p:cNvSpPr txBox="1"/>
            <p:nvPr/>
          </p:nvSpPr>
          <p:spPr>
            <a:xfrm>
              <a:off x="1279603" y="3131336"/>
              <a:ext cx="4406745" cy="1423334"/>
            </a:xfrm>
            <a:prstGeom prst="rect">
              <a:avLst/>
            </a:prstGeom>
            <a:noFill/>
            <a:ln>
              <a:noFill/>
            </a:ln>
          </p:spPr>
          <p:txBody>
            <a:bodyPr anchorCtr="0" anchor="ctr" bIns="53325" lIns="53325" spcFirstLastPara="1" rIns="53325" wrap="square" tIns="53325">
              <a:noAutofit/>
            </a:bodyPr>
            <a:lstStyle/>
            <a:p>
              <a:pPr indent="0" lvl="0" marL="115888" marR="0" rtl="0" algn="just">
                <a:lnSpc>
                  <a:spcPct val="90000"/>
                </a:lnSpc>
                <a:spcBef>
                  <a:spcPts val="0"/>
                </a:spcBef>
                <a:spcAft>
                  <a:spcPts val="0"/>
                </a:spcAft>
                <a:buClr>
                  <a:schemeClr val="dk1"/>
                </a:buClr>
                <a:buSzPts val="1400"/>
                <a:buFont typeface="Garamond"/>
                <a:buNone/>
              </a:pPr>
              <a:r>
                <a:rPr lang="en-US" sz="1400">
                  <a:solidFill>
                    <a:schemeClr val="dk1"/>
                  </a:solidFill>
                  <a:latin typeface="Garamond"/>
                  <a:ea typeface="Garamond"/>
                  <a:cs typeface="Garamond"/>
                  <a:sym typeface="Garamond"/>
                </a:rPr>
                <a:t>In conclusion, our post hoc analysis of subjects with stage 1 to 4 CKD suggests that DMAb is safe and likely effective at reducing fracture risk and increasing BMD in women with postmenopausal osteoporosis and stage 1 to 3 CKD</a:t>
              </a:r>
              <a:endParaRPr/>
            </a:p>
          </p:txBody>
        </p:sp>
        <p:sp>
          <p:nvSpPr>
            <p:cNvPr id="821" name="Google Shape;821;p58"/>
            <p:cNvSpPr/>
            <p:nvPr/>
          </p:nvSpPr>
          <p:spPr>
            <a:xfrm>
              <a:off x="142333" y="3273670"/>
              <a:ext cx="1137269" cy="1138667"/>
            </a:xfrm>
            <a:prstGeom prst="roundRect">
              <a:avLst>
                <a:gd fmla="val 10000" name="adj"/>
              </a:avLst>
            </a:prstGeom>
            <a:blipFill rotWithShape="1">
              <a:blip r:embed="rId8">
                <a:alphaModFix/>
              </a:blip>
              <a:stretch>
                <a:fillRect b="-13999" l="0" r="0" t="-13997"/>
              </a:stretch>
            </a:blip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 name="Google Shape;822;p58"/>
          <p:cNvSpPr txBox="1"/>
          <p:nvPr/>
        </p:nvSpPr>
        <p:spPr>
          <a:xfrm>
            <a:off x="6462538" y="6467121"/>
            <a:ext cx="5506547"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50"/>
              <a:buFont typeface="Garamond"/>
              <a:buNone/>
            </a:pPr>
            <a:r>
              <a:rPr b="1" i="0" lang="en-US" sz="1050" u="none" cap="none" strike="noStrike">
                <a:solidFill>
                  <a:srgbClr val="000000"/>
                </a:solidFill>
                <a:latin typeface="Garamond"/>
                <a:ea typeface="Garamond"/>
                <a:cs typeface="Garamond"/>
                <a:sym typeface="Garamond"/>
              </a:rPr>
              <a:t>Ref: </a:t>
            </a:r>
            <a:r>
              <a:rPr i="0" lang="en-US" sz="1050" u="none" cap="none" strike="noStrike">
                <a:solidFill>
                  <a:srgbClr val="000000"/>
                </a:solidFill>
                <a:latin typeface="Garamond"/>
                <a:ea typeface="Garamond"/>
                <a:cs typeface="Garamond"/>
                <a:sym typeface="Garamond"/>
              </a:rPr>
              <a:t>Journal of Bone and Mineral Research, Vol. 26, No. 8, August 2011, pp 1829–1835.</a:t>
            </a:r>
            <a:endParaRPr/>
          </a:p>
        </p:txBody>
      </p:sp>
      <p:cxnSp>
        <p:nvCxnSpPr>
          <p:cNvPr id="823" name="Google Shape;823;p58"/>
          <p:cNvCxnSpPr/>
          <p:nvPr/>
        </p:nvCxnSpPr>
        <p:spPr>
          <a:xfrm>
            <a:off x="512549" y="941697"/>
            <a:ext cx="11006161" cy="0"/>
          </a:xfrm>
          <a:prstGeom prst="straightConnector1">
            <a:avLst/>
          </a:prstGeom>
          <a:noFill/>
          <a:ln cap="flat" cmpd="sng" w="28575">
            <a:solidFill>
              <a:schemeClr val="accent1"/>
            </a:solidFill>
            <a:prstDash val="solid"/>
            <a:miter lim="800000"/>
            <a:headEnd len="sm" w="sm" type="none"/>
            <a:tailEnd len="sm" w="sm" type="none"/>
          </a:ln>
        </p:spPr>
      </p:cxnSp>
      <p:sp>
        <p:nvSpPr>
          <p:cNvPr id="824" name="Google Shape;824;p58"/>
          <p:cNvSpPr txBox="1"/>
          <p:nvPr/>
        </p:nvSpPr>
        <p:spPr>
          <a:xfrm>
            <a:off x="222913" y="809983"/>
            <a:ext cx="11746174" cy="338554"/>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1"/>
              </a:buClr>
              <a:buSzPts val="1600"/>
              <a:buFont typeface="Garamond"/>
              <a:buNone/>
            </a:pPr>
            <a:r>
              <a:rPr b="1" i="0" lang="en-US" sz="1600" u="none" cap="none" strike="noStrike">
                <a:solidFill>
                  <a:schemeClr val="accent1"/>
                </a:solidFill>
                <a:latin typeface="Garamond"/>
                <a:ea typeface="Garamond"/>
                <a:cs typeface="Garamond"/>
                <a:sym typeface="Garamond"/>
              </a:rPr>
              <a:t>Key massage: </a:t>
            </a:r>
            <a:r>
              <a:rPr i="0" lang="en-US" sz="1600" u="none" cap="none" strike="noStrike">
                <a:solidFill>
                  <a:schemeClr val="dk1"/>
                </a:solidFill>
                <a:latin typeface="Garamond"/>
                <a:ea typeface="Garamond"/>
                <a:cs typeface="Garamond"/>
                <a:sym typeface="Garamond"/>
              </a:rPr>
              <a:t>DMAb is safe and effective at reducing fracture risk and increasing BMD in osteoporosis patients with </a:t>
            </a:r>
            <a:r>
              <a:rPr lang="en-US" sz="1600">
                <a:solidFill>
                  <a:schemeClr val="dk1"/>
                </a:solidFill>
                <a:latin typeface="Garamond"/>
                <a:ea typeface="Garamond"/>
                <a:cs typeface="Garamond"/>
                <a:sym typeface="Garamond"/>
              </a:rPr>
              <a:t>CKD </a:t>
            </a:r>
            <a:r>
              <a:rPr i="0" lang="en-US" sz="1600" u="none" cap="none" strike="noStrike">
                <a:solidFill>
                  <a:schemeClr val="dk1"/>
                </a:solidFill>
                <a:latin typeface="Garamond"/>
                <a:ea typeface="Garamond"/>
                <a:cs typeface="Garamond"/>
                <a:sym typeface="Garamond"/>
              </a:rPr>
              <a:t>stages 1 to 3 </a:t>
            </a:r>
            <a:endParaRPr/>
          </a:p>
        </p:txBody>
      </p:sp>
      <p:sp>
        <p:nvSpPr>
          <p:cNvPr id="825" name="Google Shape;825;p58"/>
          <p:cNvSpPr/>
          <p:nvPr/>
        </p:nvSpPr>
        <p:spPr>
          <a:xfrm>
            <a:off x="0" y="1"/>
            <a:ext cx="12192000" cy="6858000"/>
          </a:xfrm>
          <a:prstGeom prst="frame">
            <a:avLst>
              <a:gd fmla="val 611" name="adj1"/>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aramond"/>
              <a:ea typeface="Garamond"/>
              <a:cs typeface="Garamond"/>
              <a:sym typeface="Garamond"/>
            </a:endParaRPr>
          </a:p>
        </p:txBody>
      </p:sp>
      <p:sp>
        <p:nvSpPr>
          <p:cNvPr id="826" name="Google Shape;826;p58"/>
          <p:cNvSpPr txBox="1"/>
          <p:nvPr/>
        </p:nvSpPr>
        <p:spPr>
          <a:xfrm>
            <a:off x="183918" y="6475385"/>
            <a:ext cx="5506547" cy="5078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900">
                <a:solidFill>
                  <a:schemeClr val="dk1"/>
                </a:solidFill>
                <a:latin typeface="Garamond"/>
                <a:ea typeface="Garamond"/>
                <a:cs typeface="Garamond"/>
                <a:sym typeface="Garamond"/>
              </a:rPr>
              <a:t>Abbreviations: BMD: </a:t>
            </a:r>
            <a:r>
              <a:rPr lang="en-US" sz="900">
                <a:solidFill>
                  <a:schemeClr val="dk1"/>
                </a:solidFill>
                <a:latin typeface="Garamond"/>
                <a:ea typeface="Garamond"/>
                <a:cs typeface="Garamond"/>
                <a:sym typeface="Garamond"/>
              </a:rPr>
              <a:t>Bone Mineral Density; </a:t>
            </a:r>
            <a:r>
              <a:rPr b="1" lang="en-US" sz="900">
                <a:solidFill>
                  <a:schemeClr val="dk1"/>
                </a:solidFill>
                <a:latin typeface="Garamond"/>
                <a:ea typeface="Garamond"/>
                <a:cs typeface="Garamond"/>
                <a:sym typeface="Garamond"/>
              </a:rPr>
              <a:t>CKD</a:t>
            </a:r>
            <a:r>
              <a:rPr lang="en-US" sz="900">
                <a:solidFill>
                  <a:schemeClr val="dk1"/>
                </a:solidFill>
                <a:latin typeface="Garamond"/>
                <a:ea typeface="Garamond"/>
                <a:cs typeface="Garamond"/>
                <a:sym typeface="Garamond"/>
              </a:rPr>
              <a:t>: Chronic kidney disease; </a:t>
            </a:r>
            <a:r>
              <a:rPr b="1" lang="en-US" sz="900">
                <a:solidFill>
                  <a:schemeClr val="dk1"/>
                </a:solidFill>
                <a:latin typeface="Garamond"/>
                <a:ea typeface="Garamond"/>
                <a:cs typeface="Garamond"/>
                <a:sym typeface="Garamond"/>
              </a:rPr>
              <a:t>DMAb: </a:t>
            </a:r>
            <a:r>
              <a:rPr lang="en-US" sz="900">
                <a:solidFill>
                  <a:schemeClr val="dk1"/>
                </a:solidFill>
                <a:latin typeface="Garamond"/>
                <a:ea typeface="Garamond"/>
                <a:cs typeface="Garamond"/>
                <a:sym typeface="Garamond"/>
              </a:rPr>
              <a:t>Denosumab; </a:t>
            </a:r>
            <a:r>
              <a:rPr b="1" lang="en-US" sz="900">
                <a:solidFill>
                  <a:schemeClr val="dk1"/>
                </a:solidFill>
                <a:latin typeface="Garamond"/>
                <a:ea typeface="Garamond"/>
                <a:cs typeface="Garamond"/>
                <a:sym typeface="Garamond"/>
              </a:rPr>
              <a:t>OR:</a:t>
            </a:r>
            <a:r>
              <a:rPr lang="en-US" sz="900">
                <a:solidFill>
                  <a:schemeClr val="dk1"/>
                </a:solidFill>
                <a:latin typeface="Garamond"/>
                <a:ea typeface="Garamond"/>
                <a:cs typeface="Garamond"/>
                <a:sym typeface="Garamond"/>
              </a:rPr>
              <a:t> odds ratio </a:t>
            </a:r>
            <a:r>
              <a:rPr b="1" lang="en-US" sz="900">
                <a:solidFill>
                  <a:schemeClr val="dk1"/>
                </a:solidFill>
                <a:latin typeface="Garamond"/>
                <a:ea typeface="Garamond"/>
                <a:cs typeface="Garamond"/>
                <a:sym typeface="Garamond"/>
              </a:rPr>
              <a:t>CI: </a:t>
            </a:r>
            <a:r>
              <a:rPr lang="en-US" sz="900">
                <a:solidFill>
                  <a:schemeClr val="dk1"/>
                </a:solidFill>
                <a:latin typeface="Garamond"/>
                <a:ea typeface="Garamond"/>
                <a:cs typeface="Garamond"/>
                <a:sym typeface="Garamond"/>
              </a:rPr>
              <a:t>confidence interval </a:t>
            </a:r>
            <a:endParaRPr sz="900">
              <a:solidFill>
                <a:schemeClr val="dk1"/>
              </a:solidFill>
              <a:latin typeface="Garamond"/>
              <a:ea typeface="Garamond"/>
              <a:cs typeface="Garamond"/>
              <a:sym typeface="Garamond"/>
            </a:endParaRPr>
          </a:p>
          <a:p>
            <a:pPr indent="0" lvl="0" marL="0" marR="0" rtl="0" algn="just">
              <a:spcBef>
                <a:spcPts val="0"/>
              </a:spcBef>
              <a:spcAft>
                <a:spcPts val="0"/>
              </a:spcAft>
              <a:buNone/>
            </a:pPr>
            <a:r>
              <a:t/>
            </a:r>
            <a:endParaRPr sz="900">
              <a:solidFill>
                <a:schemeClr val="dk1"/>
              </a:solidFill>
              <a:latin typeface="Garamond"/>
              <a:ea typeface="Garamond"/>
              <a:cs typeface="Garamond"/>
              <a:sym typeface="Garamond"/>
            </a:endParaRPr>
          </a:p>
        </p:txBody>
      </p:sp>
      <p:sp>
        <p:nvSpPr>
          <p:cNvPr id="827" name="Google Shape;827;p58"/>
          <p:cNvSpPr txBox="1"/>
          <p:nvPr/>
        </p:nvSpPr>
        <p:spPr>
          <a:xfrm>
            <a:off x="222912" y="1310509"/>
            <a:ext cx="1174617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400" u="none" strike="noStrike">
                <a:solidFill>
                  <a:schemeClr val="dk1"/>
                </a:solidFill>
                <a:latin typeface="Garamond"/>
                <a:ea typeface="Garamond"/>
                <a:cs typeface="Garamond"/>
                <a:sym typeface="Garamond"/>
              </a:rPr>
              <a:t>Aim: </a:t>
            </a:r>
            <a:r>
              <a:rPr b="0" i="0" lang="en-US" sz="1400" u="none" strike="noStrike">
                <a:solidFill>
                  <a:schemeClr val="dk1"/>
                </a:solidFill>
                <a:latin typeface="Garamond"/>
                <a:ea typeface="Garamond"/>
                <a:cs typeface="Garamond"/>
                <a:sym typeface="Garamond"/>
              </a:rPr>
              <a:t>To examine the efficacy and safety of denosumab in participants who took part in the Fracture Reduction Evaluation of </a:t>
            </a:r>
            <a:r>
              <a:rPr lang="en-US" sz="1400">
                <a:solidFill>
                  <a:schemeClr val="dk1"/>
                </a:solidFill>
                <a:latin typeface="Garamond"/>
                <a:ea typeface="Garamond"/>
                <a:cs typeface="Garamond"/>
                <a:sym typeface="Garamond"/>
              </a:rPr>
              <a:t>DMAb </a:t>
            </a:r>
            <a:r>
              <a:rPr b="0" i="0" lang="en-US" sz="1400" u="none" strike="noStrike">
                <a:solidFill>
                  <a:schemeClr val="dk1"/>
                </a:solidFill>
                <a:latin typeface="Garamond"/>
                <a:ea typeface="Garamond"/>
                <a:cs typeface="Garamond"/>
                <a:sym typeface="Garamond"/>
              </a:rPr>
              <a:t>in Osteoporosis.</a:t>
            </a:r>
            <a:endParaRPr sz="1400">
              <a:solidFill>
                <a:schemeClr val="dk1"/>
              </a:solidFill>
              <a:latin typeface="Garamond"/>
              <a:ea typeface="Garamond"/>
              <a:cs typeface="Garamond"/>
              <a:sym typeface="Garamon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1" name="Shape 831"/>
        <p:cNvGrpSpPr/>
        <p:nvPr/>
      </p:nvGrpSpPr>
      <p:grpSpPr>
        <a:xfrm>
          <a:off x="0" y="0"/>
          <a:ext cx="0" cy="0"/>
          <a:chOff x="0" y="0"/>
          <a:chExt cx="0" cy="0"/>
        </a:xfrm>
      </p:grpSpPr>
      <p:sp>
        <p:nvSpPr>
          <p:cNvPr id="832" name="Google Shape;832;p59"/>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833" name="Google Shape;833;p59"/>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graphicFrame>
        <p:nvGraphicFramePr>
          <p:cNvPr id="834" name="Google Shape;834;p59"/>
          <p:cNvGraphicFramePr/>
          <p:nvPr/>
        </p:nvGraphicFramePr>
        <p:xfrm>
          <a:off x="1103922" y="643467"/>
          <a:ext cx="3000000" cy="3000000"/>
        </p:xfrm>
        <a:graphic>
          <a:graphicData uri="http://schemas.openxmlformats.org/drawingml/2006/table">
            <a:tbl>
              <a:tblPr bandRow="1" firstRow="1">
                <a:noFill/>
                <a:tableStyleId>{76FED3CC-ACE9-4055-8279-C8EB264A497E}</a:tableStyleId>
              </a:tblPr>
              <a:tblGrid>
                <a:gridCol w="1840575"/>
                <a:gridCol w="8143600"/>
              </a:tblGrid>
              <a:tr h="643725">
                <a:tc>
                  <a:txBody>
                    <a:bodyPr/>
                    <a:lstStyle/>
                    <a:p>
                      <a:pPr indent="0" lvl="0" marL="0" marR="0" rtl="0" algn="l">
                        <a:spcBef>
                          <a:spcPts val="0"/>
                        </a:spcBef>
                        <a:spcAft>
                          <a:spcPts val="0"/>
                        </a:spcAft>
                        <a:buNone/>
                      </a:pPr>
                      <a:r>
                        <a:rPr b="1" lang="en-US" sz="1600" cap="none">
                          <a:solidFill>
                            <a:schemeClr val="dk1"/>
                          </a:solidFill>
                        </a:rPr>
                        <a:t>Study  Title </a:t>
                      </a:r>
                      <a:endParaRPr/>
                    </a:p>
                  </a:txBody>
                  <a:tcPr marT="29875" marB="79700" marR="39850" marL="398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just">
                        <a:spcBef>
                          <a:spcPts val="0"/>
                        </a:spcBef>
                        <a:spcAft>
                          <a:spcPts val="0"/>
                        </a:spcAft>
                        <a:buNone/>
                      </a:pPr>
                      <a:r>
                        <a:rPr b="1" i="0" lang="en-US" sz="1600" u="none" cap="none" strike="noStrike">
                          <a:solidFill>
                            <a:schemeClr val="dk1"/>
                          </a:solidFill>
                          <a:latin typeface="Garamond"/>
                          <a:ea typeface="Garamond"/>
                          <a:cs typeface="Garamond"/>
                          <a:sym typeface="Garamond"/>
                        </a:rPr>
                        <a:t>Effects of Denosumab and Alendronate on Bone Health and Vascular Function in Hemodialysis Patients</a:t>
                      </a:r>
                      <a:endParaRPr b="1" i="0" sz="1600" cap="none">
                        <a:solidFill>
                          <a:schemeClr val="dk1"/>
                        </a:solidFill>
                        <a:latin typeface="Garamond"/>
                        <a:ea typeface="Garamond"/>
                        <a:cs typeface="Garamond"/>
                        <a:sym typeface="Garamond"/>
                      </a:endParaRPr>
                    </a:p>
                  </a:txBody>
                  <a:tcPr marT="29875" marB="79700" marR="39850" marL="398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5525">
                <a:tc>
                  <a:txBody>
                    <a:bodyPr/>
                    <a:lstStyle/>
                    <a:p>
                      <a:pPr indent="0" lvl="0" marL="0" marR="0" rtl="0" algn="just">
                        <a:spcBef>
                          <a:spcPts val="0"/>
                        </a:spcBef>
                        <a:spcAft>
                          <a:spcPts val="0"/>
                        </a:spcAft>
                        <a:buNone/>
                      </a:pPr>
                      <a:r>
                        <a:rPr b="1" lang="en-US" sz="1500" cap="none">
                          <a:solidFill>
                            <a:schemeClr val="dk1"/>
                          </a:solidFill>
                        </a:rPr>
                        <a:t>Reference </a:t>
                      </a:r>
                      <a:endParaRPr/>
                    </a:p>
                  </a:txBody>
                  <a:tcPr marT="29875" marB="79700" marR="39850" marL="39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just">
                        <a:spcBef>
                          <a:spcPts val="0"/>
                        </a:spcBef>
                        <a:spcAft>
                          <a:spcPts val="0"/>
                        </a:spcAft>
                        <a:buNone/>
                      </a:pPr>
                      <a:r>
                        <a:rPr b="0" i="1" lang="en-US" sz="1500" u="none" cap="none" strike="noStrike">
                          <a:solidFill>
                            <a:schemeClr val="dk1"/>
                          </a:solidFill>
                          <a:latin typeface="Garamond"/>
                          <a:ea typeface="Garamond"/>
                          <a:cs typeface="Garamond"/>
                          <a:sym typeface="Garamond"/>
                        </a:rPr>
                        <a:t>Journal of Bone and Mineral Research, Vol. 34, No. xx, Month 2019, pp 1–11</a:t>
                      </a:r>
                      <a:endParaRPr b="0" i="1" sz="1500" cap="none">
                        <a:solidFill>
                          <a:schemeClr val="dk1"/>
                        </a:solidFill>
                      </a:endParaRPr>
                    </a:p>
                  </a:txBody>
                  <a:tcPr marT="29875" marB="79700" marR="39850" marL="39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r>
              <a:tr h="365525">
                <a:tc>
                  <a:txBody>
                    <a:bodyPr/>
                    <a:lstStyle/>
                    <a:p>
                      <a:pPr indent="0" lvl="0" marL="0" marR="0" rtl="0" algn="just">
                        <a:spcBef>
                          <a:spcPts val="0"/>
                        </a:spcBef>
                        <a:spcAft>
                          <a:spcPts val="0"/>
                        </a:spcAft>
                        <a:buNone/>
                      </a:pPr>
                      <a:r>
                        <a:rPr b="1" lang="en-US" sz="1500" cap="none">
                          <a:solidFill>
                            <a:schemeClr val="dk1"/>
                          </a:solidFill>
                        </a:rPr>
                        <a:t>Study design / type </a:t>
                      </a:r>
                      <a:endParaRPr/>
                    </a:p>
                  </a:txBody>
                  <a:tcPr marT="29875" marB="79700" marR="39850" marL="39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b="0" i="0" lang="en-US" sz="1500" u="none" cap="none" strike="noStrike">
                          <a:solidFill>
                            <a:schemeClr val="dk1"/>
                          </a:solidFill>
                          <a:latin typeface="Garamond"/>
                          <a:ea typeface="Garamond"/>
                          <a:cs typeface="Garamond"/>
                          <a:sym typeface="Garamond"/>
                        </a:rPr>
                        <a:t>A Randomized, Controlled Trial</a:t>
                      </a:r>
                      <a:endParaRPr sz="1500" cap="none">
                        <a:solidFill>
                          <a:schemeClr val="dk1"/>
                        </a:solidFill>
                      </a:endParaRPr>
                    </a:p>
                  </a:txBody>
                  <a:tcPr marT="29875" marB="79700" marR="39850" marL="39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588100">
                <a:tc>
                  <a:txBody>
                    <a:bodyPr/>
                    <a:lstStyle/>
                    <a:p>
                      <a:pPr indent="0" lvl="0" marL="0" marR="0" rtl="0" algn="just">
                        <a:spcBef>
                          <a:spcPts val="0"/>
                        </a:spcBef>
                        <a:spcAft>
                          <a:spcPts val="0"/>
                        </a:spcAft>
                        <a:buNone/>
                      </a:pPr>
                      <a:r>
                        <a:rPr b="1" lang="en-US" sz="1500" cap="none">
                          <a:solidFill>
                            <a:schemeClr val="dk1"/>
                          </a:solidFill>
                        </a:rPr>
                        <a:t>Objectives </a:t>
                      </a:r>
                      <a:endParaRPr/>
                    </a:p>
                  </a:txBody>
                  <a:tcPr marT="29875" marB="79700" marR="39850" marL="39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285750" lvl="0" marL="285750" marR="0" rtl="0" algn="just">
                        <a:spcBef>
                          <a:spcPts val="0"/>
                        </a:spcBef>
                        <a:spcAft>
                          <a:spcPts val="0"/>
                        </a:spcAft>
                        <a:buClr>
                          <a:schemeClr val="dk1"/>
                        </a:buClr>
                        <a:buSzPts val="1500"/>
                        <a:buFont typeface="Arial"/>
                        <a:buChar char="•"/>
                      </a:pPr>
                      <a:r>
                        <a:rPr b="0" i="0" lang="en-US" sz="1500" u="none" cap="none" strike="noStrike">
                          <a:solidFill>
                            <a:schemeClr val="dk1"/>
                          </a:solidFill>
                          <a:latin typeface="Garamond"/>
                          <a:ea typeface="Garamond"/>
                          <a:cs typeface="Garamond"/>
                          <a:sym typeface="Garamond"/>
                        </a:rPr>
                        <a:t>To evaluate whether denosumab and alendronate are effective and safe treatments in hemodialysis patients </a:t>
                      </a:r>
                      <a:endParaRPr sz="1500" cap="none">
                        <a:solidFill>
                          <a:schemeClr val="dk1"/>
                        </a:solidFill>
                      </a:endParaRPr>
                    </a:p>
                  </a:txBody>
                  <a:tcPr marT="29875" marB="79700" marR="39850" marL="39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r>
              <a:tr h="588100">
                <a:tc>
                  <a:txBody>
                    <a:bodyPr/>
                    <a:lstStyle/>
                    <a:p>
                      <a:pPr indent="0" lvl="0" marL="0" marR="0" rtl="0" algn="just">
                        <a:spcBef>
                          <a:spcPts val="0"/>
                        </a:spcBef>
                        <a:spcAft>
                          <a:spcPts val="0"/>
                        </a:spcAft>
                        <a:buNone/>
                      </a:pPr>
                      <a:r>
                        <a:rPr b="1" lang="en-US" sz="1500" cap="none">
                          <a:solidFill>
                            <a:schemeClr val="dk1"/>
                          </a:solidFill>
                        </a:rPr>
                        <a:t>Study population </a:t>
                      </a:r>
                      <a:endParaRPr/>
                    </a:p>
                  </a:txBody>
                  <a:tcPr marT="29875" marB="79700" marR="39850" marL="39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285750" lvl="0" marL="285750" marR="0" rtl="0" algn="just">
                        <a:spcBef>
                          <a:spcPts val="0"/>
                        </a:spcBef>
                        <a:spcAft>
                          <a:spcPts val="0"/>
                        </a:spcAft>
                        <a:buClr>
                          <a:schemeClr val="dk1"/>
                        </a:buClr>
                        <a:buSzPts val="1500"/>
                        <a:buFont typeface="Arial"/>
                        <a:buChar char="•"/>
                      </a:pPr>
                      <a:r>
                        <a:rPr b="0" i="0" lang="en-US" sz="1500" u="none" cap="none" strike="noStrike">
                          <a:solidFill>
                            <a:schemeClr val="dk1"/>
                          </a:solidFill>
                          <a:latin typeface="Garamond"/>
                          <a:ea typeface="Garamond"/>
                          <a:cs typeface="Garamond"/>
                          <a:sym typeface="Garamond"/>
                        </a:rPr>
                        <a:t>48 HD patients who were diagnosed as having osteoporosis and had not received anti-osteoporotic agents previously.</a:t>
                      </a:r>
                      <a:endParaRPr sz="1500" cap="none">
                        <a:solidFill>
                          <a:schemeClr val="dk1"/>
                        </a:solidFill>
                      </a:endParaRPr>
                    </a:p>
                  </a:txBody>
                  <a:tcPr marT="29875" marB="79700" marR="39850" marL="39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1033225">
                <a:tc>
                  <a:txBody>
                    <a:bodyPr/>
                    <a:lstStyle/>
                    <a:p>
                      <a:pPr indent="0" lvl="0" marL="0" marR="0" rtl="0" algn="just">
                        <a:spcBef>
                          <a:spcPts val="0"/>
                        </a:spcBef>
                        <a:spcAft>
                          <a:spcPts val="0"/>
                        </a:spcAft>
                        <a:buNone/>
                      </a:pPr>
                      <a:r>
                        <a:rPr b="1" lang="en-US" sz="1500" cap="none">
                          <a:solidFill>
                            <a:schemeClr val="dk1"/>
                          </a:solidFill>
                        </a:rPr>
                        <a:t>Groups/Sample size </a:t>
                      </a:r>
                      <a:endParaRPr/>
                    </a:p>
                  </a:txBody>
                  <a:tcPr marT="29875" marB="79700" marR="39850" marL="39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285750" lvl="0" marL="285750" marR="0" rtl="0" algn="just">
                        <a:spcBef>
                          <a:spcPts val="0"/>
                        </a:spcBef>
                        <a:spcAft>
                          <a:spcPts val="0"/>
                        </a:spcAft>
                        <a:buClr>
                          <a:schemeClr val="dk1"/>
                        </a:buClr>
                        <a:buSzPts val="1500"/>
                        <a:buFont typeface="Arial"/>
                        <a:buChar char="•"/>
                      </a:pPr>
                      <a:r>
                        <a:rPr b="0" i="0" lang="en-US" sz="1500" u="none" cap="none" strike="noStrike">
                          <a:solidFill>
                            <a:schemeClr val="dk1"/>
                          </a:solidFill>
                          <a:latin typeface="Garamond"/>
                          <a:ea typeface="Garamond"/>
                          <a:cs typeface="Garamond"/>
                          <a:sym typeface="Garamond"/>
                        </a:rPr>
                        <a:t>Randomized to either denosumab or intravenous alendronate, and all subjects received elemental calcium and calcitriol during the initial 2 weeks </a:t>
                      </a:r>
                      <a:endParaRPr/>
                    </a:p>
                    <a:p>
                      <a:pPr indent="-285750" lvl="0" marL="285750" marR="0" rtl="0" algn="just">
                        <a:spcBef>
                          <a:spcPts val="0"/>
                        </a:spcBef>
                        <a:spcAft>
                          <a:spcPts val="0"/>
                        </a:spcAft>
                        <a:buClr>
                          <a:schemeClr val="dk1"/>
                        </a:buClr>
                        <a:buSzPts val="1500"/>
                        <a:buFont typeface="Arial"/>
                        <a:buChar char="•"/>
                      </a:pPr>
                      <a:r>
                        <a:rPr b="0" i="0" lang="en-US" sz="1500" u="none" cap="none" strike="noStrike">
                          <a:solidFill>
                            <a:schemeClr val="dk1"/>
                          </a:solidFill>
                          <a:latin typeface="Garamond"/>
                          <a:ea typeface="Garamond"/>
                          <a:cs typeface="Garamond"/>
                          <a:sym typeface="Garamond"/>
                        </a:rPr>
                        <a:t>The primary endpoint was the percent change in lumbar spine bone mineral density (LSBMD) of treatment.</a:t>
                      </a:r>
                      <a:endParaRPr sz="1500" cap="none">
                        <a:solidFill>
                          <a:schemeClr val="dk1"/>
                        </a:solidFill>
                      </a:endParaRPr>
                    </a:p>
                  </a:txBody>
                  <a:tcPr marT="29875" marB="79700" marR="39850" marL="39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r>
              <a:tr h="365525">
                <a:tc>
                  <a:txBody>
                    <a:bodyPr/>
                    <a:lstStyle/>
                    <a:p>
                      <a:pPr indent="0" lvl="0" marL="0" marR="0" rtl="0" algn="just">
                        <a:spcBef>
                          <a:spcPts val="0"/>
                        </a:spcBef>
                        <a:spcAft>
                          <a:spcPts val="0"/>
                        </a:spcAft>
                        <a:buNone/>
                      </a:pPr>
                      <a:r>
                        <a:rPr b="1" lang="en-US" sz="1500" cap="none">
                          <a:solidFill>
                            <a:schemeClr val="dk1"/>
                          </a:solidFill>
                        </a:rPr>
                        <a:t>Duration of study </a:t>
                      </a:r>
                      <a:endParaRPr/>
                    </a:p>
                  </a:txBody>
                  <a:tcPr marT="29875" marB="79700" marR="39850" marL="39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285750" lvl="0" marL="285750" marR="0" rtl="0" algn="just">
                        <a:spcBef>
                          <a:spcPts val="0"/>
                        </a:spcBef>
                        <a:spcAft>
                          <a:spcPts val="0"/>
                        </a:spcAft>
                        <a:buClr>
                          <a:schemeClr val="dk1"/>
                        </a:buClr>
                        <a:buSzPts val="1500"/>
                        <a:buFont typeface="Arial"/>
                        <a:buChar char="•"/>
                      </a:pPr>
                      <a:r>
                        <a:rPr b="0" i="0" lang="en-US" sz="1500" u="none" cap="none" strike="noStrike">
                          <a:solidFill>
                            <a:schemeClr val="dk1"/>
                          </a:solidFill>
                          <a:latin typeface="Garamond"/>
                          <a:ea typeface="Garamond"/>
                          <a:cs typeface="Garamond"/>
                          <a:sym typeface="Garamond"/>
                        </a:rPr>
                        <a:t>12 months </a:t>
                      </a:r>
                      <a:endParaRPr sz="1500" cap="none">
                        <a:solidFill>
                          <a:schemeClr val="dk1"/>
                        </a:solidFill>
                      </a:endParaRPr>
                    </a:p>
                  </a:txBody>
                  <a:tcPr marT="29875" marB="79700" marR="39850" marL="39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1033225">
                <a:tc>
                  <a:txBody>
                    <a:bodyPr/>
                    <a:lstStyle/>
                    <a:p>
                      <a:pPr indent="0" lvl="0" marL="0" marR="0" rtl="0" algn="just">
                        <a:spcBef>
                          <a:spcPts val="0"/>
                        </a:spcBef>
                        <a:spcAft>
                          <a:spcPts val="0"/>
                        </a:spcAft>
                        <a:buNone/>
                      </a:pPr>
                      <a:r>
                        <a:rPr b="1" lang="en-US" sz="1500" cap="none">
                          <a:solidFill>
                            <a:schemeClr val="dk1"/>
                          </a:solidFill>
                        </a:rPr>
                        <a:t>Key findings </a:t>
                      </a:r>
                      <a:endParaRPr/>
                    </a:p>
                  </a:txBody>
                  <a:tcPr marT="29875" marB="79700" marR="39850" marL="39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285750" lvl="0" marL="285750" marR="0" rtl="0" algn="just">
                        <a:spcBef>
                          <a:spcPts val="0"/>
                        </a:spcBef>
                        <a:spcAft>
                          <a:spcPts val="0"/>
                        </a:spcAft>
                        <a:buClr>
                          <a:schemeClr val="dk1"/>
                        </a:buClr>
                        <a:buSzPts val="1500"/>
                        <a:buFont typeface="Arial"/>
                        <a:buChar char="•"/>
                      </a:pPr>
                      <a:r>
                        <a:rPr b="0" i="0" lang="en-US" sz="1500" u="none" cap="none" strike="noStrike">
                          <a:solidFill>
                            <a:schemeClr val="dk1"/>
                          </a:solidFill>
                          <a:latin typeface="Garamond"/>
                          <a:ea typeface="Garamond"/>
                          <a:cs typeface="Garamond"/>
                          <a:sym typeface="Garamond"/>
                        </a:rPr>
                        <a:t>Denosumab and alendronate markedly decreased serum levels of BTM and increased LSBMD at 12 months compared with baseline. </a:t>
                      </a:r>
                      <a:endParaRPr/>
                    </a:p>
                    <a:p>
                      <a:pPr indent="-285750" lvl="0" marL="285750" marR="0" rtl="0" algn="just">
                        <a:spcBef>
                          <a:spcPts val="0"/>
                        </a:spcBef>
                        <a:spcAft>
                          <a:spcPts val="0"/>
                        </a:spcAft>
                        <a:buClr>
                          <a:schemeClr val="dk1"/>
                        </a:buClr>
                        <a:buSzPts val="1500"/>
                        <a:buFont typeface="Arial"/>
                        <a:buChar char="•"/>
                      </a:pPr>
                      <a:r>
                        <a:rPr b="0" i="0" lang="en-US" sz="1500" u="none" cap="none" strike="noStrike">
                          <a:solidFill>
                            <a:schemeClr val="dk1"/>
                          </a:solidFill>
                          <a:latin typeface="Garamond"/>
                          <a:ea typeface="Garamond"/>
                          <a:cs typeface="Garamond"/>
                          <a:sym typeface="Garamond"/>
                        </a:rPr>
                        <a:t>However, no significant differences were found in the changes in LSBMD between the two groups.</a:t>
                      </a:r>
                      <a:endParaRPr sz="1500" cap="none">
                        <a:solidFill>
                          <a:schemeClr val="dk1"/>
                        </a:solidFill>
                      </a:endParaRPr>
                    </a:p>
                  </a:txBody>
                  <a:tcPr marT="29875" marB="79700" marR="39850" marL="39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r>
              <a:tr h="588100">
                <a:tc>
                  <a:txBody>
                    <a:bodyPr/>
                    <a:lstStyle/>
                    <a:p>
                      <a:pPr indent="0" lvl="0" marL="0" marR="0" rtl="0" algn="just">
                        <a:spcBef>
                          <a:spcPts val="0"/>
                        </a:spcBef>
                        <a:spcAft>
                          <a:spcPts val="0"/>
                        </a:spcAft>
                        <a:buNone/>
                      </a:pPr>
                      <a:r>
                        <a:rPr b="1" lang="en-US" sz="1500" cap="none">
                          <a:solidFill>
                            <a:schemeClr val="dk1"/>
                          </a:solidFill>
                        </a:rPr>
                        <a:t>Conclusion </a:t>
                      </a:r>
                      <a:endParaRPr/>
                    </a:p>
                  </a:txBody>
                  <a:tcPr marT="29875" marB="79700" marR="39850" marL="39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285750" lvl="0" marL="285750" marR="0" rtl="0" algn="just">
                        <a:spcBef>
                          <a:spcPts val="0"/>
                        </a:spcBef>
                        <a:spcAft>
                          <a:spcPts val="0"/>
                        </a:spcAft>
                        <a:buClr>
                          <a:schemeClr val="dk1"/>
                        </a:buClr>
                        <a:buSzPts val="1500"/>
                        <a:buFont typeface="Arial"/>
                        <a:buChar char="•"/>
                      </a:pPr>
                      <a:r>
                        <a:rPr b="0" i="0" lang="en-US" sz="1500" u="none" cap="none" strike="noStrike">
                          <a:solidFill>
                            <a:schemeClr val="dk1"/>
                          </a:solidFill>
                          <a:latin typeface="Garamond"/>
                          <a:ea typeface="Garamond"/>
                          <a:cs typeface="Garamond"/>
                          <a:sym typeface="Garamond"/>
                        </a:rPr>
                        <a:t>Denosumab and alendronate treatment improved LSBMD, reduced BTM, and appeared to be safe in hemodialysis patients with osteoporosis</a:t>
                      </a:r>
                      <a:endParaRPr sz="1500" cap="none">
                        <a:solidFill>
                          <a:schemeClr val="dk1"/>
                        </a:solidFill>
                      </a:endParaRPr>
                    </a:p>
                  </a:txBody>
                  <a:tcPr marT="29875" marB="79700" marR="39850" marL="39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 name="Shape 157"/>
        <p:cNvGrpSpPr/>
        <p:nvPr/>
      </p:nvGrpSpPr>
      <p:grpSpPr>
        <a:xfrm>
          <a:off x="0" y="0"/>
          <a:ext cx="0" cy="0"/>
          <a:chOff x="0" y="0"/>
          <a:chExt cx="0" cy="0"/>
        </a:xfrm>
      </p:grpSpPr>
      <p:sp>
        <p:nvSpPr>
          <p:cNvPr id="158" name="Google Shape;158;p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59" name="Google Shape;159;p6"/>
          <p:cNvSpPr/>
          <p:nvPr/>
        </p:nvSpPr>
        <p:spPr>
          <a:xfrm>
            <a:off x="558209" y="0"/>
            <a:ext cx="11167447" cy="2018806"/>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aramond"/>
              <a:buNone/>
            </a:pPr>
            <a:r>
              <a:t/>
            </a:r>
            <a:endParaRPr b="0" i="0" sz="1800" u="none" cap="none" strike="noStrike">
              <a:solidFill>
                <a:srgbClr val="FFFFFF"/>
              </a:solidFill>
              <a:latin typeface="Calibri"/>
              <a:ea typeface="Calibri"/>
              <a:cs typeface="Calibri"/>
              <a:sym typeface="Calibri"/>
            </a:endParaRPr>
          </a:p>
        </p:txBody>
      </p:sp>
      <p:sp>
        <p:nvSpPr>
          <p:cNvPr id="160" name="Google Shape;160;p6"/>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aramond"/>
              <a:buNone/>
            </a:pPr>
            <a:r>
              <a:t/>
            </a:r>
            <a:endParaRPr b="0" i="0" sz="1800" u="none" cap="none" strike="noStrike">
              <a:solidFill>
                <a:srgbClr val="FFFFFF"/>
              </a:solidFill>
              <a:latin typeface="Calibri"/>
              <a:ea typeface="Calibri"/>
              <a:cs typeface="Calibri"/>
              <a:sym typeface="Calibri"/>
            </a:endParaRPr>
          </a:p>
        </p:txBody>
      </p:sp>
      <p:sp>
        <p:nvSpPr>
          <p:cNvPr id="161" name="Google Shape;161;p6"/>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aramond"/>
              <a:buNone/>
            </a:pPr>
            <a:r>
              <a:rPr b="1" lang="en-US" sz="3200"/>
              <a:t>The Changing Paradigm of Managing CKD-Associated Osteoporosis</a:t>
            </a:r>
            <a:endParaRPr b="1" sz="3200"/>
          </a:p>
        </p:txBody>
      </p:sp>
      <p:sp>
        <p:nvSpPr>
          <p:cNvPr id="162" name="Google Shape;162;p6"/>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3" name="Google Shape;163;p6"/>
          <p:cNvSpPr txBox="1"/>
          <p:nvPr>
            <p:ph idx="1" type="body"/>
          </p:nvPr>
        </p:nvSpPr>
        <p:spPr>
          <a:xfrm>
            <a:off x="1115568" y="2481943"/>
            <a:ext cx="10168128" cy="369502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150000"/>
              </a:lnSpc>
              <a:spcBef>
                <a:spcPts val="0"/>
              </a:spcBef>
              <a:spcAft>
                <a:spcPts val="0"/>
              </a:spcAft>
              <a:buClr>
                <a:schemeClr val="dk1"/>
              </a:buClr>
              <a:buSzPct val="100000"/>
              <a:buChar char="•"/>
            </a:pPr>
            <a:r>
              <a:rPr lang="en-US" sz="2400"/>
              <a:t>The paradigm to managing CKD-associated osteoporosis is evolving.</a:t>
            </a:r>
            <a:endParaRPr/>
          </a:p>
          <a:p>
            <a:pPr indent="-228600" lvl="0" marL="228600" rtl="0" algn="just">
              <a:lnSpc>
                <a:spcPct val="150000"/>
              </a:lnSpc>
              <a:spcBef>
                <a:spcPts val="0"/>
              </a:spcBef>
              <a:spcAft>
                <a:spcPts val="0"/>
              </a:spcAft>
              <a:buClr>
                <a:schemeClr val="dk1"/>
              </a:buClr>
              <a:buSzPct val="100000"/>
              <a:buChar char="•"/>
            </a:pPr>
            <a:r>
              <a:rPr lang="en-US" sz="2400"/>
              <a:t>The 2005 KDIGO committee shifted the historical nomenclature of renal osteodystrophy type to a unified classification system on the basis of bone turnover, mineralization, and volume, and turnover is now classified as low, normal, or high turnover renal osteodystrophy.</a:t>
            </a:r>
            <a:endParaRPr/>
          </a:p>
          <a:p>
            <a:pPr indent="-228600" lvl="0" marL="228600" rtl="0" algn="just">
              <a:lnSpc>
                <a:spcPct val="150000"/>
              </a:lnSpc>
              <a:spcBef>
                <a:spcPts val="0"/>
              </a:spcBef>
              <a:spcAft>
                <a:spcPts val="0"/>
              </a:spcAft>
              <a:buClr>
                <a:schemeClr val="dk1"/>
              </a:buClr>
              <a:buSzPct val="100000"/>
              <a:buChar char="•"/>
            </a:pPr>
            <a:r>
              <a:rPr lang="en-US" sz="2400"/>
              <a:t>The current treatment paradigm for renal osteodystrophy has focused on suppressing</a:t>
            </a:r>
            <a:endParaRPr/>
          </a:p>
          <a:p>
            <a:pPr indent="-228600" lvl="0" marL="228600" rtl="0" algn="just">
              <a:lnSpc>
                <a:spcPct val="150000"/>
              </a:lnSpc>
              <a:spcBef>
                <a:spcPts val="0"/>
              </a:spcBef>
              <a:spcAft>
                <a:spcPts val="0"/>
              </a:spcAft>
              <a:buClr>
                <a:schemeClr val="dk1"/>
              </a:buClr>
              <a:buSzPct val="100000"/>
              <a:buChar char="•"/>
            </a:pPr>
            <a:r>
              <a:rPr lang="en-US" sz="2400"/>
              <a:t>high turnover with active vitamin D and/or calcimimetics, while simultaneously avoiding the development of adynamic bone disease through excessive use of these same agents.</a:t>
            </a:r>
            <a:endParaRPr sz="2400"/>
          </a:p>
        </p:txBody>
      </p:sp>
      <p:sp>
        <p:nvSpPr>
          <p:cNvPr id="164" name="Google Shape;164;p6"/>
          <p:cNvSpPr txBox="1"/>
          <p:nvPr/>
        </p:nvSpPr>
        <p:spPr>
          <a:xfrm>
            <a:off x="8772040" y="6501107"/>
            <a:ext cx="2824566"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00" u="none" cap="none" strike="noStrike">
                <a:solidFill>
                  <a:schemeClr val="dk1"/>
                </a:solidFill>
                <a:latin typeface="Garamond"/>
                <a:ea typeface="Garamond"/>
                <a:cs typeface="Garamond"/>
                <a:sym typeface="Garamond"/>
              </a:rPr>
              <a:t>Clin J Am Soc Nephrol 13: 962–969, 2018.</a:t>
            </a:r>
            <a:endParaRPr b="0" i="0" sz="1200" u="none" cap="none" strike="noStrike">
              <a:solidFill>
                <a:schemeClr val="dk1"/>
              </a:solidFill>
              <a:latin typeface="Garamond"/>
              <a:ea typeface="Garamond"/>
              <a:cs typeface="Garamond"/>
              <a:sym typeface="Garamon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8" name="Shape 838"/>
        <p:cNvGrpSpPr/>
        <p:nvPr/>
      </p:nvGrpSpPr>
      <p:grpSpPr>
        <a:xfrm>
          <a:off x="0" y="0"/>
          <a:ext cx="0" cy="0"/>
          <a:chOff x="0" y="0"/>
          <a:chExt cx="0" cy="0"/>
        </a:xfrm>
      </p:grpSpPr>
      <p:sp>
        <p:nvSpPr>
          <p:cNvPr id="839" name="Google Shape;839;p60"/>
          <p:cNvSpPr/>
          <p:nvPr/>
        </p:nvSpPr>
        <p:spPr>
          <a:xfrm>
            <a:off x="336884" y="321177"/>
            <a:ext cx="4332307" cy="6179552"/>
          </a:xfrm>
          <a:prstGeom prst="rect">
            <a:avLst/>
          </a:prstGeom>
          <a:solidFill>
            <a:srgbClr val="404040">
              <a:alpha val="89803"/>
            </a:srgbClr>
          </a:solidFill>
          <a:ln cap="sq" cmpd="thinThick" w="127000">
            <a:solidFill>
              <a:srgbClr val="595959">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840" name="Google Shape;840;p60"/>
          <p:cNvSpPr txBox="1"/>
          <p:nvPr>
            <p:ph type="title"/>
          </p:nvPr>
        </p:nvSpPr>
        <p:spPr>
          <a:xfrm>
            <a:off x="674237" y="914400"/>
            <a:ext cx="3657600" cy="288757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3200"/>
              <a:buFont typeface="Garamond"/>
              <a:buNone/>
            </a:pPr>
            <a:r>
              <a:rPr b="1" lang="en-US" sz="3200">
                <a:solidFill>
                  <a:srgbClr val="FFFFFF"/>
                </a:solidFill>
                <a:latin typeface="Garamond"/>
                <a:ea typeface="Garamond"/>
                <a:cs typeface="Garamond"/>
                <a:sym typeface="Garamond"/>
              </a:rPr>
              <a:t>Osteoporosis treatment in patients with renal failure: the gray zone…</a:t>
            </a:r>
            <a:endParaRPr/>
          </a:p>
        </p:txBody>
      </p:sp>
      <p:cxnSp>
        <p:nvCxnSpPr>
          <p:cNvPr id="841" name="Google Shape;841;p60"/>
          <p:cNvCxnSpPr/>
          <p:nvPr/>
        </p:nvCxnSpPr>
        <p:spPr>
          <a:xfrm>
            <a:off x="1191126" y="3910267"/>
            <a:ext cx="2586790" cy="0"/>
          </a:xfrm>
          <a:prstGeom prst="straightConnector1">
            <a:avLst/>
          </a:prstGeom>
          <a:noFill/>
          <a:ln cap="flat" cmpd="sng" w="22225">
            <a:solidFill>
              <a:srgbClr val="D9D9D9"/>
            </a:solidFill>
            <a:prstDash val="solid"/>
            <a:miter lim="800000"/>
            <a:headEnd len="sm" w="sm" type="none"/>
            <a:tailEnd len="sm" w="sm" type="none"/>
          </a:ln>
        </p:spPr>
      </p:cxnSp>
      <p:pic>
        <p:nvPicPr>
          <p:cNvPr id="842" name="Google Shape;842;p60"/>
          <p:cNvPicPr preferRelativeResize="0"/>
          <p:nvPr>
            <p:ph idx="1" type="body"/>
          </p:nvPr>
        </p:nvPicPr>
        <p:blipFill rotWithShape="1">
          <a:blip r:embed="rId3">
            <a:alphaModFix/>
          </a:blip>
          <a:srcRect b="0" l="0" r="0" t="0"/>
          <a:stretch/>
        </p:blipFill>
        <p:spPr>
          <a:xfrm>
            <a:off x="5294170" y="492573"/>
            <a:ext cx="6272848" cy="588079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7" name="Shape 847"/>
        <p:cNvGrpSpPr/>
        <p:nvPr/>
      </p:nvGrpSpPr>
      <p:grpSpPr>
        <a:xfrm>
          <a:off x="0" y="0"/>
          <a:ext cx="0" cy="0"/>
          <a:chOff x="0" y="0"/>
          <a:chExt cx="0" cy="0"/>
        </a:xfrm>
      </p:grpSpPr>
      <p:sp>
        <p:nvSpPr>
          <p:cNvPr id="848" name="Google Shape;848;p61"/>
          <p:cNvSpPr/>
          <p:nvPr/>
        </p:nvSpPr>
        <p:spPr>
          <a:xfrm>
            <a:off x="0" y="0"/>
            <a:ext cx="12192000" cy="6858000"/>
          </a:xfrm>
          <a:prstGeom prst="rect">
            <a:avLst/>
          </a:prstGeom>
          <a:solidFill>
            <a:srgbClr val="3590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849" name="Google Shape;849;p61"/>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pic>
        <p:nvPicPr>
          <p:cNvPr id="850" name="Google Shape;850;p61"/>
          <p:cNvPicPr preferRelativeResize="0"/>
          <p:nvPr>
            <p:ph idx="1" type="body"/>
          </p:nvPr>
        </p:nvPicPr>
        <p:blipFill rotWithShape="1">
          <a:blip r:embed="rId3">
            <a:alphaModFix/>
          </a:blip>
          <a:srcRect b="0" l="0" r="0" t="0"/>
          <a:stretch/>
        </p:blipFill>
        <p:spPr>
          <a:xfrm>
            <a:off x="928836" y="643467"/>
            <a:ext cx="10334327" cy="557106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5" name="Shape 855"/>
        <p:cNvGrpSpPr/>
        <p:nvPr/>
      </p:nvGrpSpPr>
      <p:grpSpPr>
        <a:xfrm>
          <a:off x="0" y="0"/>
          <a:ext cx="0" cy="0"/>
          <a:chOff x="0" y="0"/>
          <a:chExt cx="0" cy="0"/>
        </a:xfrm>
      </p:grpSpPr>
      <p:sp>
        <p:nvSpPr>
          <p:cNvPr id="856" name="Google Shape;856;p62"/>
          <p:cNvSpPr/>
          <p:nvPr/>
        </p:nvSpPr>
        <p:spPr>
          <a:xfrm>
            <a:off x="0" y="0"/>
            <a:ext cx="12192000" cy="6858000"/>
          </a:xfrm>
          <a:prstGeom prst="rect">
            <a:avLst/>
          </a:prstGeom>
          <a:solidFill>
            <a:srgbClr val="21256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857" name="Google Shape;857;p62"/>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pic>
        <p:nvPicPr>
          <p:cNvPr descr="Graphical user interface, text, application&#10;&#10;Description automatically generated" id="858" name="Google Shape;858;p62"/>
          <p:cNvPicPr preferRelativeResize="0"/>
          <p:nvPr>
            <p:ph idx="1" type="body"/>
          </p:nvPr>
        </p:nvPicPr>
        <p:blipFill rotWithShape="1">
          <a:blip r:embed="rId3">
            <a:alphaModFix/>
          </a:blip>
          <a:srcRect b="0" l="0" r="0" t="0"/>
          <a:stretch/>
        </p:blipFill>
        <p:spPr>
          <a:xfrm>
            <a:off x="643467" y="1179831"/>
            <a:ext cx="10905066" cy="4498338"/>
          </a:xfrm>
          <a:prstGeom prst="rect">
            <a:avLst/>
          </a:prstGeom>
          <a:noFill/>
          <a:ln>
            <a:noFill/>
          </a:ln>
        </p:spPr>
      </p:pic>
      <p:sp>
        <p:nvSpPr>
          <p:cNvPr id="859" name="Google Shape;859;p62"/>
          <p:cNvSpPr txBox="1"/>
          <p:nvPr/>
        </p:nvSpPr>
        <p:spPr>
          <a:xfrm>
            <a:off x="1770036" y="5764118"/>
            <a:ext cx="8651928"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rgbClr val="C00000"/>
                </a:solidFill>
                <a:latin typeface="Garamond"/>
                <a:ea typeface="Garamond"/>
                <a:cs typeface="Garamond"/>
                <a:sym typeface="Garamond"/>
              </a:rPr>
              <a:t>Conclusion: We conclude that long-term use of denosumab is effective to reverse or treat AoAC in patients undergoing hemodialysis.</a:t>
            </a:r>
            <a:endParaRPr b="1" sz="1800">
              <a:solidFill>
                <a:srgbClr val="C00000"/>
              </a:solidFill>
              <a:latin typeface="Garamond"/>
              <a:ea typeface="Garamond"/>
              <a:cs typeface="Garamond"/>
              <a:sym typeface="Garamon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3" name="Shape 863"/>
        <p:cNvGrpSpPr/>
        <p:nvPr/>
      </p:nvGrpSpPr>
      <p:grpSpPr>
        <a:xfrm>
          <a:off x="0" y="0"/>
          <a:ext cx="0" cy="0"/>
          <a:chOff x="0" y="0"/>
          <a:chExt cx="0" cy="0"/>
        </a:xfrm>
      </p:grpSpPr>
      <p:pic>
        <p:nvPicPr>
          <p:cNvPr descr="Diagram&#10;&#10;Description automatically generated with low confidence" id="864" name="Google Shape;864;p63"/>
          <p:cNvPicPr preferRelativeResize="0"/>
          <p:nvPr/>
        </p:nvPicPr>
        <p:blipFill rotWithShape="1">
          <a:blip r:embed="rId3">
            <a:alphaModFix/>
          </a:blip>
          <a:srcRect b="1" l="15555" r="0" t="0"/>
          <a:stretch/>
        </p:blipFill>
        <p:spPr>
          <a:xfrm>
            <a:off x="20" y="10"/>
            <a:ext cx="12191980" cy="6857990"/>
          </a:xfrm>
          <a:prstGeom prst="rect">
            <a:avLst/>
          </a:prstGeom>
          <a:noFill/>
          <a:ln>
            <a:noFill/>
          </a:ln>
        </p:spPr>
      </p:pic>
      <p:sp>
        <p:nvSpPr>
          <p:cNvPr id="865" name="Google Shape;865;p63"/>
          <p:cNvSpPr txBox="1"/>
          <p:nvPr>
            <p:ph type="title"/>
          </p:nvPr>
        </p:nvSpPr>
        <p:spPr>
          <a:xfrm>
            <a:off x="1524000" y="2551839"/>
            <a:ext cx="9144000" cy="1754326"/>
          </a:xfrm>
          <a:prstGeom prst="rect">
            <a:avLst/>
          </a:prstGeom>
          <a:solidFill>
            <a:srgbClr val="000000">
              <a:alpha val="80000"/>
            </a:srgbClr>
          </a:solidFill>
          <a:ln cap="sq" cmpd="thinThick" w="279400">
            <a:solidFill>
              <a:srgbClr val="262626">
                <a:alpha val="89803"/>
              </a:srgbClr>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200"/>
              <a:buFont typeface="Garamond"/>
              <a:buNone/>
            </a:pPr>
            <a:r>
              <a:rPr b="1" lang="en-US" sz="3200">
                <a:solidFill>
                  <a:srgbClr val="FFFFFF"/>
                </a:solidFill>
              </a:rPr>
              <a:t>Primary Hyperparathyroidism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865"/>
                                        </p:tgtEl>
                                        <p:attrNameLst>
                                          <p:attrName>style.visibility</p:attrName>
                                        </p:attrNameLst>
                                      </p:cBhvr>
                                      <p:to>
                                        <p:strVal val="visible"/>
                                      </p:to>
                                    </p:set>
                                    <p:animEffect filter="fade" transition="in">
                                      <p:cBhvr>
                                        <p:cTn dur="700"/>
                                        <p:tgtEl>
                                          <p:spTgt spid="8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9" name="Shape 869"/>
        <p:cNvGrpSpPr/>
        <p:nvPr/>
      </p:nvGrpSpPr>
      <p:grpSpPr>
        <a:xfrm>
          <a:off x="0" y="0"/>
          <a:ext cx="0" cy="0"/>
          <a:chOff x="0" y="0"/>
          <a:chExt cx="0" cy="0"/>
        </a:xfrm>
      </p:grpSpPr>
      <p:sp>
        <p:nvSpPr>
          <p:cNvPr id="870" name="Google Shape;870;p64"/>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871" name="Google Shape;871;p64"/>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graphicFrame>
        <p:nvGraphicFramePr>
          <p:cNvPr id="872" name="Google Shape;872;p64"/>
          <p:cNvGraphicFramePr/>
          <p:nvPr/>
        </p:nvGraphicFramePr>
        <p:xfrm>
          <a:off x="643467" y="826953"/>
          <a:ext cx="3000000" cy="3000000"/>
        </p:xfrm>
        <a:graphic>
          <a:graphicData uri="http://schemas.openxmlformats.org/drawingml/2006/table">
            <a:tbl>
              <a:tblPr bandRow="1" firstRow="1">
                <a:noFill/>
                <a:tableStyleId>{76FED3CC-ACE9-4055-8279-C8EB264A497E}</a:tableStyleId>
              </a:tblPr>
              <a:tblGrid>
                <a:gridCol w="2205775"/>
                <a:gridCol w="8699300"/>
              </a:tblGrid>
              <a:tr h="359875">
                <a:tc>
                  <a:txBody>
                    <a:bodyPr/>
                    <a:lstStyle/>
                    <a:p>
                      <a:pPr indent="0" lvl="0" marL="0" marR="0" rtl="0" algn="ctr">
                        <a:spcBef>
                          <a:spcPts val="0"/>
                        </a:spcBef>
                        <a:spcAft>
                          <a:spcPts val="0"/>
                        </a:spcAft>
                        <a:buNone/>
                      </a:pPr>
                      <a:r>
                        <a:rPr b="1" lang="en-US" sz="1800"/>
                        <a:t>Study  Title </a:t>
                      </a:r>
                      <a:endParaRPr/>
                    </a:p>
                  </a:txBody>
                  <a:tcPr marT="23350" marB="23350" marR="46675" marL="46675"/>
                </a:tc>
                <a:tc>
                  <a:txBody>
                    <a:bodyPr/>
                    <a:lstStyle/>
                    <a:p>
                      <a:pPr indent="0" lvl="0" marL="0" marR="0" rtl="0" algn="just">
                        <a:spcBef>
                          <a:spcPts val="0"/>
                        </a:spcBef>
                        <a:spcAft>
                          <a:spcPts val="0"/>
                        </a:spcAft>
                        <a:buNone/>
                      </a:pPr>
                      <a:r>
                        <a:rPr b="1" i="0" lang="en-US" sz="1800" u="none" strike="noStrike">
                          <a:solidFill>
                            <a:schemeClr val="lt1"/>
                          </a:solidFill>
                          <a:latin typeface="Garamond"/>
                          <a:ea typeface="Garamond"/>
                          <a:cs typeface="Garamond"/>
                          <a:sym typeface="Garamond"/>
                        </a:rPr>
                        <a:t>Denosumab and cinacalcet for primary hyperparathyroidism (DENOCINA)</a:t>
                      </a:r>
                      <a:endParaRPr/>
                    </a:p>
                  </a:txBody>
                  <a:tcPr marT="23350" marB="23350" marR="46675" marL="46675"/>
                </a:tc>
              </a:tr>
              <a:tr h="329175">
                <a:tc>
                  <a:txBody>
                    <a:bodyPr/>
                    <a:lstStyle/>
                    <a:p>
                      <a:pPr indent="0" lvl="0" marL="0" marR="0" rtl="0" algn="ctr">
                        <a:spcBef>
                          <a:spcPts val="0"/>
                        </a:spcBef>
                        <a:spcAft>
                          <a:spcPts val="0"/>
                        </a:spcAft>
                        <a:buNone/>
                      </a:pPr>
                      <a:r>
                        <a:rPr b="1" lang="en-US" sz="1600"/>
                        <a:t>Reference </a:t>
                      </a:r>
                      <a:endParaRPr/>
                    </a:p>
                  </a:txBody>
                  <a:tcPr marT="23350" marB="23350" marR="46675" marL="46675"/>
                </a:tc>
                <a:tc>
                  <a:txBody>
                    <a:bodyPr/>
                    <a:lstStyle/>
                    <a:p>
                      <a:pPr indent="0" lvl="0" marL="0" marR="0" rtl="0" algn="just">
                        <a:spcBef>
                          <a:spcPts val="0"/>
                        </a:spcBef>
                        <a:spcAft>
                          <a:spcPts val="0"/>
                        </a:spcAft>
                        <a:buNone/>
                      </a:pPr>
                      <a:r>
                        <a:rPr i="1" lang="en-US" sz="1600"/>
                        <a:t>Lancet Diabetes Endocrinol 2020; 8: 407–17</a:t>
                      </a:r>
                      <a:endParaRPr/>
                    </a:p>
                  </a:txBody>
                  <a:tcPr marT="23350" marB="23350" marR="46675" marL="46675"/>
                </a:tc>
              </a:tr>
              <a:tr h="329175">
                <a:tc>
                  <a:txBody>
                    <a:bodyPr/>
                    <a:lstStyle/>
                    <a:p>
                      <a:pPr indent="0" lvl="0" marL="0" marR="0" rtl="0" algn="ctr">
                        <a:spcBef>
                          <a:spcPts val="0"/>
                        </a:spcBef>
                        <a:spcAft>
                          <a:spcPts val="0"/>
                        </a:spcAft>
                        <a:buNone/>
                      </a:pPr>
                      <a:r>
                        <a:rPr b="1" lang="en-US" sz="1600"/>
                        <a:t>Study design / type </a:t>
                      </a:r>
                      <a:endParaRPr/>
                    </a:p>
                  </a:txBody>
                  <a:tcPr marT="23350" marB="23350" marR="46675" marL="46675"/>
                </a:tc>
                <a:tc>
                  <a:txBody>
                    <a:bodyPr/>
                    <a:lstStyle/>
                    <a:p>
                      <a:pPr indent="-285750" lvl="0" marL="285750" marR="0" rtl="0" algn="just">
                        <a:spcBef>
                          <a:spcPts val="0"/>
                        </a:spcBef>
                        <a:spcAft>
                          <a:spcPts val="0"/>
                        </a:spcAft>
                        <a:buClr>
                          <a:schemeClr val="dk1"/>
                        </a:buClr>
                        <a:buSzPts val="1600"/>
                        <a:buFont typeface="Arial"/>
                        <a:buChar char="•"/>
                      </a:pPr>
                      <a:r>
                        <a:rPr lang="en-US" sz="1600"/>
                        <a:t>A randomised, double-blind, placebo-controlled, phase 3 trial</a:t>
                      </a:r>
                      <a:endParaRPr/>
                    </a:p>
                  </a:txBody>
                  <a:tcPr marT="23350" marB="23350" marR="46675" marL="46675"/>
                </a:tc>
              </a:tr>
              <a:tr h="574825">
                <a:tc>
                  <a:txBody>
                    <a:bodyPr/>
                    <a:lstStyle/>
                    <a:p>
                      <a:pPr indent="0" lvl="0" marL="0" marR="0" rtl="0" algn="ctr">
                        <a:spcBef>
                          <a:spcPts val="0"/>
                        </a:spcBef>
                        <a:spcAft>
                          <a:spcPts val="0"/>
                        </a:spcAft>
                        <a:buNone/>
                      </a:pPr>
                      <a:r>
                        <a:rPr b="1" lang="en-US" sz="1600"/>
                        <a:t>Objectives </a:t>
                      </a:r>
                      <a:endParaRPr/>
                    </a:p>
                  </a:txBody>
                  <a:tcPr marT="23350" marB="23350" marR="46675" marL="46675"/>
                </a:tc>
                <a:tc>
                  <a:txBody>
                    <a:bodyPr/>
                    <a:lstStyle/>
                    <a:p>
                      <a:pPr indent="-285750" lvl="0" marL="285750" marR="0" rtl="0" algn="just">
                        <a:spcBef>
                          <a:spcPts val="0"/>
                        </a:spcBef>
                        <a:spcAft>
                          <a:spcPts val="0"/>
                        </a:spcAft>
                        <a:buClr>
                          <a:schemeClr val="dk1"/>
                        </a:buClr>
                        <a:buSzPts val="1600"/>
                        <a:buFont typeface="Arial"/>
                        <a:buChar char="•"/>
                      </a:pPr>
                      <a:r>
                        <a:rPr lang="en-US" sz="1600"/>
                        <a:t>To assess the efficacy of denosumab and combined with cinacalcet in patients with primary hyperparathyroidism.</a:t>
                      </a:r>
                      <a:endParaRPr/>
                    </a:p>
                  </a:txBody>
                  <a:tcPr marT="23350" marB="23350" marR="46675" marL="46675"/>
                </a:tc>
              </a:tr>
              <a:tr h="329175">
                <a:tc>
                  <a:txBody>
                    <a:bodyPr/>
                    <a:lstStyle/>
                    <a:p>
                      <a:pPr indent="0" lvl="0" marL="0" marR="0" rtl="0" algn="ctr">
                        <a:spcBef>
                          <a:spcPts val="0"/>
                        </a:spcBef>
                        <a:spcAft>
                          <a:spcPts val="0"/>
                        </a:spcAft>
                        <a:buNone/>
                      </a:pPr>
                      <a:r>
                        <a:rPr b="1" lang="en-US" sz="1600"/>
                        <a:t>Study population </a:t>
                      </a:r>
                      <a:endParaRPr/>
                    </a:p>
                  </a:txBody>
                  <a:tcPr marT="23350" marB="23350" marR="46675" marL="46675"/>
                </a:tc>
                <a:tc>
                  <a:txBody>
                    <a:bodyPr/>
                    <a:lstStyle/>
                    <a:p>
                      <a:pPr indent="-285750" lvl="0" marL="285750" marR="0" rtl="0" algn="just">
                        <a:spcBef>
                          <a:spcPts val="0"/>
                        </a:spcBef>
                        <a:spcAft>
                          <a:spcPts val="0"/>
                        </a:spcAft>
                        <a:buClr>
                          <a:schemeClr val="dk1"/>
                        </a:buClr>
                        <a:buSzPts val="1600"/>
                        <a:buFont typeface="Arial"/>
                        <a:buChar char="•"/>
                      </a:pPr>
                      <a:r>
                        <a:rPr lang="en-US" sz="1600"/>
                        <a:t>46 patients were randomly assigned (1:1:1)</a:t>
                      </a:r>
                      <a:endParaRPr/>
                    </a:p>
                  </a:txBody>
                  <a:tcPr marT="23350" marB="23350" marR="46675" marL="46675"/>
                </a:tc>
              </a:tr>
              <a:tr h="329175">
                <a:tc>
                  <a:txBody>
                    <a:bodyPr/>
                    <a:lstStyle/>
                    <a:p>
                      <a:pPr indent="0" lvl="0" marL="0" marR="0" rtl="0" algn="ctr">
                        <a:spcBef>
                          <a:spcPts val="0"/>
                        </a:spcBef>
                        <a:spcAft>
                          <a:spcPts val="0"/>
                        </a:spcAft>
                        <a:buNone/>
                      </a:pPr>
                      <a:r>
                        <a:rPr b="1" lang="en-US" sz="1600"/>
                        <a:t>Groups / Sample size </a:t>
                      </a:r>
                      <a:endParaRPr/>
                    </a:p>
                  </a:txBody>
                  <a:tcPr marT="23350" marB="23350" marR="46675" marL="46675"/>
                </a:tc>
                <a:tc>
                  <a:txBody>
                    <a:bodyPr/>
                    <a:lstStyle/>
                    <a:p>
                      <a:pPr indent="-285750" lvl="0" marL="285750" marR="0" rtl="0" algn="just">
                        <a:spcBef>
                          <a:spcPts val="0"/>
                        </a:spcBef>
                        <a:spcAft>
                          <a:spcPts val="0"/>
                        </a:spcAft>
                        <a:buClr>
                          <a:schemeClr val="dk1"/>
                        </a:buClr>
                        <a:buSzPts val="1600"/>
                        <a:buFont typeface="Arial"/>
                        <a:buChar char="•"/>
                      </a:pPr>
                      <a:r>
                        <a:rPr lang="en-US" sz="1600"/>
                        <a:t>N=16=denosumab group, N=15 combination group, N=15  placebo group</a:t>
                      </a:r>
                      <a:endParaRPr/>
                    </a:p>
                  </a:txBody>
                  <a:tcPr marT="23350" marB="23350" marR="46675" marL="46675"/>
                </a:tc>
              </a:tr>
              <a:tr h="329175">
                <a:tc>
                  <a:txBody>
                    <a:bodyPr/>
                    <a:lstStyle/>
                    <a:p>
                      <a:pPr indent="0" lvl="0" marL="0" marR="0" rtl="0" algn="ctr">
                        <a:spcBef>
                          <a:spcPts val="0"/>
                        </a:spcBef>
                        <a:spcAft>
                          <a:spcPts val="0"/>
                        </a:spcAft>
                        <a:buNone/>
                      </a:pPr>
                      <a:r>
                        <a:rPr b="1" lang="en-US" sz="1600"/>
                        <a:t>Duration of study </a:t>
                      </a:r>
                      <a:endParaRPr/>
                    </a:p>
                  </a:txBody>
                  <a:tcPr marT="23350" marB="23350" marR="46675" marL="46675"/>
                </a:tc>
                <a:tc>
                  <a:txBody>
                    <a:bodyPr/>
                    <a:lstStyle/>
                    <a:p>
                      <a:pPr indent="-285750" lvl="0" marL="285750" marR="0" rtl="0" algn="just">
                        <a:spcBef>
                          <a:spcPts val="0"/>
                        </a:spcBef>
                        <a:spcAft>
                          <a:spcPts val="0"/>
                        </a:spcAft>
                        <a:buClr>
                          <a:schemeClr val="dk1"/>
                        </a:buClr>
                        <a:buSzPts val="1600"/>
                        <a:buFont typeface="Arial"/>
                        <a:buChar char="•"/>
                      </a:pPr>
                      <a:r>
                        <a:rPr b="0" i="0" lang="en-US" sz="1600" u="none" strike="noStrike">
                          <a:solidFill>
                            <a:schemeClr val="dk1"/>
                          </a:solidFill>
                          <a:latin typeface="Garamond"/>
                          <a:ea typeface="Garamond"/>
                          <a:cs typeface="Garamond"/>
                          <a:sym typeface="Garamond"/>
                        </a:rPr>
                        <a:t>52 weeks</a:t>
                      </a:r>
                      <a:endParaRPr sz="1600"/>
                    </a:p>
                  </a:txBody>
                  <a:tcPr marT="23350" marB="23350" marR="46675" marL="46675"/>
                </a:tc>
              </a:tr>
              <a:tr h="1803050">
                <a:tc>
                  <a:txBody>
                    <a:bodyPr/>
                    <a:lstStyle/>
                    <a:p>
                      <a:pPr indent="0" lvl="0" marL="0" marR="0" rtl="0" algn="ctr">
                        <a:spcBef>
                          <a:spcPts val="0"/>
                        </a:spcBef>
                        <a:spcAft>
                          <a:spcPts val="0"/>
                        </a:spcAft>
                        <a:buNone/>
                      </a:pPr>
                      <a:r>
                        <a:rPr b="1" lang="en-US" sz="1600"/>
                        <a:t>Key findings </a:t>
                      </a:r>
                      <a:endParaRPr/>
                    </a:p>
                  </a:txBody>
                  <a:tcPr marT="23350" marB="23350" marR="46675" marL="46675"/>
                </a:tc>
                <a:tc>
                  <a:txBody>
                    <a:bodyPr/>
                    <a:lstStyle/>
                    <a:p>
                      <a:pPr indent="-285750" lvl="0" marL="285750" marR="0" rtl="0" algn="just">
                        <a:spcBef>
                          <a:spcPts val="0"/>
                        </a:spcBef>
                        <a:spcAft>
                          <a:spcPts val="0"/>
                        </a:spcAft>
                        <a:buClr>
                          <a:schemeClr val="dk1"/>
                        </a:buClr>
                        <a:buSzPts val="1600"/>
                        <a:buFont typeface="Arial"/>
                        <a:buChar char="•"/>
                      </a:pPr>
                      <a:r>
                        <a:rPr lang="en-US" sz="1600"/>
                        <a:t>Compared with placebo, BMD improved in groups receiving denosumab: lumbar spine (combination group 5·4%, denosumab group 6·9%; p&lt;0·0001),total hip (combination group 5·0%, denosumab group 4·1% ; p&lt;0·0001), and femoral neck (combination group 4·5%, denosumab group 3·8% ; p=0·0022]).</a:t>
                      </a:r>
                      <a:endParaRPr/>
                    </a:p>
                    <a:p>
                      <a:pPr indent="-285750" lvl="0" marL="285750" marR="0" rtl="0" algn="just">
                        <a:spcBef>
                          <a:spcPts val="0"/>
                        </a:spcBef>
                        <a:spcAft>
                          <a:spcPts val="0"/>
                        </a:spcAft>
                        <a:buClr>
                          <a:schemeClr val="dk1"/>
                        </a:buClr>
                        <a:buSzPts val="1600"/>
                        <a:buFont typeface="Arial"/>
                        <a:buChar char="•"/>
                      </a:pPr>
                      <a:r>
                        <a:rPr lang="en-US" sz="1600"/>
                        <a:t>Changes in BMD at the third distal forearm were borderline significant. </a:t>
                      </a:r>
                      <a:endParaRPr/>
                    </a:p>
                    <a:p>
                      <a:pPr indent="-285750" lvl="0" marL="285750" marR="0" rtl="0" algn="just">
                        <a:spcBef>
                          <a:spcPts val="0"/>
                        </a:spcBef>
                        <a:spcAft>
                          <a:spcPts val="0"/>
                        </a:spcAft>
                        <a:buClr>
                          <a:schemeClr val="dk1"/>
                        </a:buClr>
                        <a:buSzPts val="1600"/>
                        <a:buFont typeface="Arial"/>
                        <a:buChar char="•"/>
                      </a:pPr>
                      <a:r>
                        <a:rPr lang="en-US" sz="1600"/>
                        <a:t>Six non-fatal serious adverse events occurred (combination group [n=2], denosumab group [n=1], placebo group [n=3]).</a:t>
                      </a:r>
                      <a:endParaRPr/>
                    </a:p>
                  </a:txBody>
                  <a:tcPr marT="23350" marB="23350" marR="46675" marL="46675"/>
                </a:tc>
              </a:tr>
              <a:tr h="820475">
                <a:tc>
                  <a:txBody>
                    <a:bodyPr/>
                    <a:lstStyle/>
                    <a:p>
                      <a:pPr indent="0" lvl="0" marL="0" marR="0" rtl="0" algn="ctr">
                        <a:spcBef>
                          <a:spcPts val="0"/>
                        </a:spcBef>
                        <a:spcAft>
                          <a:spcPts val="0"/>
                        </a:spcAft>
                        <a:buNone/>
                      </a:pPr>
                      <a:r>
                        <a:rPr b="1" lang="en-US" sz="1600"/>
                        <a:t>Conclusion </a:t>
                      </a:r>
                      <a:endParaRPr/>
                    </a:p>
                  </a:txBody>
                  <a:tcPr marT="23350" marB="23350" marR="46675" marL="46675"/>
                </a:tc>
                <a:tc>
                  <a:txBody>
                    <a:bodyPr/>
                    <a:lstStyle/>
                    <a:p>
                      <a:pPr indent="-285750" lvl="0" marL="285750" marR="0" rtl="0" algn="just">
                        <a:spcBef>
                          <a:spcPts val="0"/>
                        </a:spcBef>
                        <a:spcAft>
                          <a:spcPts val="0"/>
                        </a:spcAft>
                        <a:buClr>
                          <a:schemeClr val="dk1"/>
                        </a:buClr>
                        <a:buSzPts val="1600"/>
                        <a:buFont typeface="Arial"/>
                        <a:buChar char="•"/>
                      </a:pPr>
                      <a:r>
                        <a:rPr lang="en-US" sz="1600"/>
                        <a:t>Evidence suggested denosumab was effective in improving BMD and lowering bone turnover inpatients with primary hyperparathyroidism irrespective of cinacalcet treatment and might be a valid option for patients in which surgery is undesirable.</a:t>
                      </a:r>
                      <a:endParaRPr/>
                    </a:p>
                  </a:txBody>
                  <a:tcPr marT="23350" marB="23350" marR="46675" marL="4667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6" name="Shape 876"/>
        <p:cNvGrpSpPr/>
        <p:nvPr/>
      </p:nvGrpSpPr>
      <p:grpSpPr>
        <a:xfrm>
          <a:off x="0" y="0"/>
          <a:ext cx="0" cy="0"/>
          <a:chOff x="0" y="0"/>
          <a:chExt cx="0" cy="0"/>
        </a:xfrm>
      </p:grpSpPr>
      <p:sp>
        <p:nvSpPr>
          <p:cNvPr id="877" name="Google Shape;877;p65"/>
          <p:cNvSpPr txBox="1"/>
          <p:nvPr>
            <p:ph type="title"/>
          </p:nvPr>
        </p:nvSpPr>
        <p:spPr>
          <a:xfrm>
            <a:off x="640080" y="5576887"/>
            <a:ext cx="10911840" cy="64008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Garamond"/>
              <a:buNone/>
            </a:pPr>
            <a:r>
              <a:rPr b="1" lang="en-US" sz="3200"/>
              <a:t>Safety of Denosumab</a:t>
            </a:r>
            <a:endParaRPr/>
          </a:p>
        </p:txBody>
      </p:sp>
      <p:pic>
        <p:nvPicPr>
          <p:cNvPr descr="A knife on a blue surface&#10;&#10;Description automatically generated with medium confidence" id="878" name="Google Shape;878;p65"/>
          <p:cNvPicPr preferRelativeResize="0"/>
          <p:nvPr>
            <p:ph idx="1" type="body"/>
          </p:nvPr>
        </p:nvPicPr>
        <p:blipFill rotWithShape="1">
          <a:blip r:embed="rId3">
            <a:alphaModFix/>
          </a:blip>
          <a:srcRect b="20982" l="0" r="1" t="217"/>
          <a:stretch/>
        </p:blipFill>
        <p:spPr>
          <a:xfrm>
            <a:off x="640080" y="640080"/>
            <a:ext cx="10911840" cy="4836795"/>
          </a:xfrm>
          <a:prstGeom prst="rect">
            <a:avLst/>
          </a:prstGeom>
          <a:noFill/>
          <a:ln cap="flat" cmpd="sng" w="19050">
            <a:solidFill>
              <a:schemeClr val="lt1"/>
            </a:solidFill>
            <a:prstDash val="solid"/>
            <a:miter lim="800000"/>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3" name="Shape 883"/>
        <p:cNvGrpSpPr/>
        <p:nvPr/>
      </p:nvGrpSpPr>
      <p:grpSpPr>
        <a:xfrm>
          <a:off x="0" y="0"/>
          <a:ext cx="0" cy="0"/>
          <a:chOff x="0" y="0"/>
          <a:chExt cx="0" cy="0"/>
        </a:xfrm>
      </p:grpSpPr>
      <p:sp>
        <p:nvSpPr>
          <p:cNvPr id="884" name="Google Shape;884;p66"/>
          <p:cNvSpPr/>
          <p:nvPr/>
        </p:nvSpPr>
        <p:spPr>
          <a:xfrm>
            <a:off x="11118533" y="918266"/>
            <a:ext cx="706127" cy="5863534"/>
          </a:xfrm>
          <a:custGeom>
            <a:rect b="b" l="l" r="r" t="t"/>
            <a:pathLst>
              <a:path extrusionOk="0" h="2447" w="414">
                <a:moveTo>
                  <a:pt x="414" y="2447"/>
                </a:moveTo>
                <a:lnTo>
                  <a:pt x="0" y="2247"/>
                </a:lnTo>
                <a:lnTo>
                  <a:pt x="0" y="0"/>
                </a:lnTo>
                <a:lnTo>
                  <a:pt x="414" y="200"/>
                </a:lnTo>
                <a:lnTo>
                  <a:pt x="414" y="2447"/>
                </a:lnTo>
                <a:close/>
              </a:path>
            </a:pathLst>
          </a:custGeom>
          <a:solidFill>
            <a:srgbClr val="2F54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885" name="Google Shape;885;p66"/>
          <p:cNvSpPr/>
          <p:nvPr/>
        </p:nvSpPr>
        <p:spPr>
          <a:xfrm>
            <a:off x="11117879" y="643467"/>
            <a:ext cx="420307" cy="5668919"/>
          </a:xfrm>
          <a:custGeom>
            <a:rect b="b" l="l" r="r" t="t"/>
            <a:pathLst>
              <a:path extrusionOk="0" h="2358" w="209">
                <a:moveTo>
                  <a:pt x="209" y="2246"/>
                </a:moveTo>
                <a:lnTo>
                  <a:pt x="0" y="2358"/>
                </a:lnTo>
                <a:lnTo>
                  <a:pt x="0" y="111"/>
                </a:lnTo>
                <a:lnTo>
                  <a:pt x="209" y="0"/>
                </a:lnTo>
                <a:lnTo>
                  <a:pt x="209" y="2246"/>
                </a:lnTo>
                <a:close/>
              </a:path>
            </a:pathLst>
          </a:custGeom>
          <a:solidFill>
            <a:srgbClr val="1F386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886" name="Google Shape;886;p66"/>
          <p:cNvSpPr/>
          <p:nvPr/>
        </p:nvSpPr>
        <p:spPr>
          <a:xfrm>
            <a:off x="638387" y="643467"/>
            <a:ext cx="10933503" cy="5391944"/>
          </a:xfrm>
          <a:prstGeom prst="rect">
            <a:avLst/>
          </a:prstGeom>
          <a:solidFill>
            <a:srgbClr val="FFFFFF"/>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pic>
        <p:nvPicPr>
          <p:cNvPr id="887" name="Google Shape;887;p66"/>
          <p:cNvPicPr preferRelativeResize="0"/>
          <p:nvPr>
            <p:ph idx="1" type="body"/>
          </p:nvPr>
        </p:nvPicPr>
        <p:blipFill rotWithShape="1">
          <a:blip r:embed="rId3">
            <a:alphaModFix/>
          </a:blip>
          <a:srcRect b="1" l="0" r="1" t="7706"/>
          <a:stretch/>
        </p:blipFill>
        <p:spPr>
          <a:xfrm>
            <a:off x="797391" y="804334"/>
            <a:ext cx="10615494" cy="5070210"/>
          </a:xfrm>
          <a:prstGeom prst="rect">
            <a:avLst/>
          </a:prstGeom>
          <a:noFill/>
          <a:ln>
            <a:noFill/>
          </a:ln>
        </p:spPr>
      </p:pic>
      <p:sp>
        <p:nvSpPr>
          <p:cNvPr id="888" name="Google Shape;888;p66"/>
          <p:cNvSpPr/>
          <p:nvPr/>
        </p:nvSpPr>
        <p:spPr>
          <a:xfrm>
            <a:off x="753875" y="2138767"/>
            <a:ext cx="7414282" cy="433952"/>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889" name="Google Shape;889;p66"/>
          <p:cNvSpPr txBox="1"/>
          <p:nvPr/>
        </p:nvSpPr>
        <p:spPr>
          <a:xfrm>
            <a:off x="620109" y="6035411"/>
            <a:ext cx="10497769" cy="5847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C00000"/>
              </a:buClr>
              <a:buSzPts val="1600"/>
              <a:buFont typeface="Garamond"/>
              <a:buNone/>
            </a:pPr>
            <a:r>
              <a:rPr b="1" i="0" lang="en-US" sz="1600" u="none" strike="noStrike">
                <a:solidFill>
                  <a:srgbClr val="C00000"/>
                </a:solidFill>
                <a:latin typeface="Garamond"/>
                <a:ea typeface="Garamond"/>
                <a:cs typeface="Garamond"/>
                <a:sym typeface="Garamond"/>
              </a:rPr>
              <a:t>Early concerns about a potential increased risk of malignancy resulting froman immunomodulatory effect of denosumab are not supported by evidence from this meta-analysis of 25 RCTs with drug exposure of up to 48 months</a:t>
            </a:r>
            <a:endParaRPr b="1" sz="1600">
              <a:solidFill>
                <a:srgbClr val="C00000"/>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2000"/>
                                        <p:tgtEl>
                                          <p:spTgt spid="8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4" name="Shape 894"/>
        <p:cNvGrpSpPr/>
        <p:nvPr/>
      </p:nvGrpSpPr>
      <p:grpSpPr>
        <a:xfrm>
          <a:off x="0" y="0"/>
          <a:ext cx="0" cy="0"/>
          <a:chOff x="0" y="0"/>
          <a:chExt cx="0" cy="0"/>
        </a:xfrm>
      </p:grpSpPr>
      <p:sp>
        <p:nvSpPr>
          <p:cNvPr id="895" name="Google Shape;895;p67"/>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896" name="Google Shape;896;p67"/>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graphicFrame>
        <p:nvGraphicFramePr>
          <p:cNvPr id="897" name="Google Shape;897;p67"/>
          <p:cNvGraphicFramePr/>
          <p:nvPr/>
        </p:nvGraphicFramePr>
        <p:xfrm>
          <a:off x="643467" y="832093"/>
          <a:ext cx="3000000" cy="3000000"/>
        </p:xfrm>
        <a:graphic>
          <a:graphicData uri="http://schemas.openxmlformats.org/drawingml/2006/table">
            <a:tbl>
              <a:tblPr bandRow="1" firstRow="1">
                <a:noFill/>
                <a:tableStyleId>{76FED3CC-ACE9-4055-8279-C8EB264A497E}</a:tableStyleId>
              </a:tblPr>
              <a:tblGrid>
                <a:gridCol w="2002550"/>
                <a:gridCol w="8902525"/>
              </a:tblGrid>
              <a:tr h="430700">
                <a:tc>
                  <a:txBody>
                    <a:bodyPr/>
                    <a:lstStyle/>
                    <a:p>
                      <a:pPr indent="0" lvl="0" marL="0" marR="0" rtl="0" algn="ctr">
                        <a:spcBef>
                          <a:spcPts val="0"/>
                        </a:spcBef>
                        <a:spcAft>
                          <a:spcPts val="0"/>
                        </a:spcAft>
                        <a:buNone/>
                      </a:pPr>
                      <a:r>
                        <a:rPr b="1" lang="en-US" sz="1700" cap="none">
                          <a:solidFill>
                            <a:schemeClr val="lt1"/>
                          </a:solidFill>
                        </a:rPr>
                        <a:t>Study  Title </a:t>
                      </a:r>
                      <a:endParaRPr/>
                    </a:p>
                  </a:txBody>
                  <a:tcPr marT="68350" marB="68350" marR="34175" marL="478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l">
                        <a:spcBef>
                          <a:spcPts val="0"/>
                        </a:spcBef>
                        <a:spcAft>
                          <a:spcPts val="0"/>
                        </a:spcAft>
                        <a:buNone/>
                      </a:pPr>
                      <a:r>
                        <a:rPr b="1" i="0" lang="en-US" sz="1700" u="none" cap="none" strike="noStrike">
                          <a:solidFill>
                            <a:schemeClr val="lt1"/>
                          </a:solidFill>
                          <a:latin typeface="Garamond"/>
                          <a:ea typeface="Garamond"/>
                          <a:cs typeface="Garamond"/>
                          <a:sym typeface="Garamond"/>
                        </a:rPr>
                        <a:t>Denosumab is not associated with risk of malignancy</a:t>
                      </a:r>
                      <a:endParaRPr/>
                    </a:p>
                  </a:txBody>
                  <a:tcPr marT="68350" marB="68350" marR="34175" marL="478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r h="383950">
                <a:tc>
                  <a:txBody>
                    <a:bodyPr/>
                    <a:lstStyle/>
                    <a:p>
                      <a:pPr indent="0" lvl="0" marL="0" marR="0" rtl="0" algn="ctr">
                        <a:spcBef>
                          <a:spcPts val="0"/>
                        </a:spcBef>
                        <a:spcAft>
                          <a:spcPts val="0"/>
                        </a:spcAft>
                        <a:buNone/>
                      </a:pPr>
                      <a:r>
                        <a:rPr b="1" lang="en-US" sz="1500" cap="none">
                          <a:solidFill>
                            <a:schemeClr val="dk1"/>
                          </a:solidFill>
                        </a:rPr>
                        <a:t>Reference </a:t>
                      </a:r>
                      <a:endParaRPr/>
                    </a:p>
                  </a:txBody>
                  <a:tcPr marT="50425" marB="68350" marR="34175" marL="47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just">
                        <a:spcBef>
                          <a:spcPts val="0"/>
                        </a:spcBef>
                        <a:spcAft>
                          <a:spcPts val="0"/>
                        </a:spcAft>
                        <a:buNone/>
                      </a:pPr>
                      <a:r>
                        <a:rPr b="0" i="0" lang="en-US" sz="1500" u="none" cap="none" strike="noStrike">
                          <a:solidFill>
                            <a:schemeClr val="dk1"/>
                          </a:solidFill>
                          <a:latin typeface="Garamond"/>
                          <a:ea typeface="Garamond"/>
                          <a:cs typeface="Garamond"/>
                          <a:sym typeface="Garamond"/>
                        </a:rPr>
                        <a:t>Osteoporos Int . 2021 Oct;32(10):2131. </a:t>
                      </a:r>
                      <a:endParaRPr sz="1500" cap="none">
                        <a:solidFill>
                          <a:schemeClr val="dk1"/>
                        </a:solidFill>
                      </a:endParaRPr>
                    </a:p>
                  </a:txBody>
                  <a:tcPr marT="50425" marB="68350" marR="34175" marL="47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83950">
                <a:tc>
                  <a:txBody>
                    <a:bodyPr/>
                    <a:lstStyle/>
                    <a:p>
                      <a:pPr indent="0" lvl="0" marL="0" marR="0" rtl="0" algn="ctr">
                        <a:spcBef>
                          <a:spcPts val="0"/>
                        </a:spcBef>
                        <a:spcAft>
                          <a:spcPts val="0"/>
                        </a:spcAft>
                        <a:buNone/>
                      </a:pPr>
                      <a:r>
                        <a:rPr b="1" lang="en-US" sz="1500" cap="none">
                          <a:solidFill>
                            <a:schemeClr val="dk1"/>
                          </a:solidFill>
                        </a:rPr>
                        <a:t>Study design / type </a:t>
                      </a:r>
                      <a:endParaRPr/>
                    </a:p>
                  </a:txBody>
                  <a:tcPr marT="50425" marB="68350" marR="34175" marL="47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b="0" i="0" lang="en-US" sz="1500" u="none" cap="none" strike="noStrike">
                          <a:solidFill>
                            <a:schemeClr val="dk1"/>
                          </a:solidFill>
                          <a:latin typeface="Garamond"/>
                          <a:ea typeface="Garamond"/>
                          <a:cs typeface="Garamond"/>
                          <a:sym typeface="Garamond"/>
                        </a:rPr>
                        <a:t>Systematic review and meta-analysis of randomized controlled trials</a:t>
                      </a:r>
                      <a:endParaRPr sz="1500" cap="none">
                        <a:solidFill>
                          <a:schemeClr val="dk1"/>
                        </a:solidFill>
                      </a:endParaRPr>
                    </a:p>
                  </a:txBody>
                  <a:tcPr marT="50425" marB="68350" marR="34175" marL="47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383950">
                <a:tc>
                  <a:txBody>
                    <a:bodyPr/>
                    <a:lstStyle/>
                    <a:p>
                      <a:pPr indent="0" lvl="0" marL="0" marR="0" rtl="0" algn="ctr">
                        <a:spcBef>
                          <a:spcPts val="0"/>
                        </a:spcBef>
                        <a:spcAft>
                          <a:spcPts val="0"/>
                        </a:spcAft>
                        <a:buNone/>
                      </a:pPr>
                      <a:r>
                        <a:rPr b="1" lang="en-US" sz="1500" cap="none">
                          <a:solidFill>
                            <a:schemeClr val="dk1"/>
                          </a:solidFill>
                        </a:rPr>
                        <a:t>Objectives </a:t>
                      </a:r>
                      <a:endParaRPr/>
                    </a:p>
                  </a:txBody>
                  <a:tcPr marT="50425" marB="68350" marR="34175" marL="47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285750" lvl="0" marL="285750" marR="0" rtl="0" algn="just">
                        <a:spcBef>
                          <a:spcPts val="0"/>
                        </a:spcBef>
                        <a:spcAft>
                          <a:spcPts val="0"/>
                        </a:spcAft>
                        <a:buClr>
                          <a:schemeClr val="dk1"/>
                        </a:buClr>
                        <a:buSzPts val="1500"/>
                        <a:buFont typeface="Arial"/>
                        <a:buChar char="•"/>
                      </a:pPr>
                      <a:r>
                        <a:rPr b="0" i="0" lang="en-US" sz="1500" u="none" cap="none" strike="noStrike">
                          <a:solidFill>
                            <a:schemeClr val="dk1"/>
                          </a:solidFill>
                          <a:latin typeface="Garamond"/>
                          <a:ea typeface="Garamond"/>
                          <a:cs typeface="Garamond"/>
                          <a:sym typeface="Garamond"/>
                        </a:rPr>
                        <a:t>To assess the risk of malignancy associated with denosumab treatment</a:t>
                      </a:r>
                      <a:endParaRPr sz="1500" cap="none">
                        <a:solidFill>
                          <a:schemeClr val="dk1"/>
                        </a:solidFill>
                      </a:endParaRPr>
                    </a:p>
                  </a:txBody>
                  <a:tcPr marT="50425" marB="68350" marR="34175" marL="47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83950">
                <a:tc>
                  <a:txBody>
                    <a:bodyPr/>
                    <a:lstStyle/>
                    <a:p>
                      <a:pPr indent="0" lvl="0" marL="0" marR="0" rtl="0" algn="ctr">
                        <a:spcBef>
                          <a:spcPts val="0"/>
                        </a:spcBef>
                        <a:spcAft>
                          <a:spcPts val="0"/>
                        </a:spcAft>
                        <a:buNone/>
                      </a:pPr>
                      <a:r>
                        <a:rPr b="1" lang="en-US" sz="1500" cap="none">
                          <a:solidFill>
                            <a:schemeClr val="dk1"/>
                          </a:solidFill>
                        </a:rPr>
                        <a:t>Study population </a:t>
                      </a:r>
                      <a:endParaRPr/>
                    </a:p>
                  </a:txBody>
                  <a:tcPr marT="50425" marB="68350" marR="34175" marL="47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285750" lvl="0" marL="285750" marR="0" rtl="0" algn="just">
                        <a:spcBef>
                          <a:spcPts val="0"/>
                        </a:spcBef>
                        <a:spcAft>
                          <a:spcPts val="0"/>
                        </a:spcAft>
                        <a:buClr>
                          <a:schemeClr val="dk1"/>
                        </a:buClr>
                        <a:buSzPts val="1500"/>
                        <a:buFont typeface="Arial"/>
                        <a:buChar char="•"/>
                      </a:pPr>
                      <a:r>
                        <a:rPr b="0" i="0" lang="en-US" sz="1500" u="none" cap="none" strike="noStrike">
                          <a:solidFill>
                            <a:schemeClr val="dk1"/>
                          </a:solidFill>
                          <a:latin typeface="Garamond"/>
                          <a:ea typeface="Garamond"/>
                          <a:cs typeface="Garamond"/>
                          <a:sym typeface="Garamond"/>
                        </a:rPr>
                        <a:t>25 RCT (21,523 patients)</a:t>
                      </a:r>
                      <a:endParaRPr sz="1500" cap="none">
                        <a:solidFill>
                          <a:schemeClr val="dk1"/>
                        </a:solidFill>
                      </a:endParaRPr>
                    </a:p>
                  </a:txBody>
                  <a:tcPr marT="50425" marB="68350" marR="34175" marL="47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614550">
                <a:tc>
                  <a:txBody>
                    <a:bodyPr/>
                    <a:lstStyle/>
                    <a:p>
                      <a:pPr indent="0" lvl="0" marL="0" marR="0" rtl="0" algn="ctr">
                        <a:spcBef>
                          <a:spcPts val="0"/>
                        </a:spcBef>
                        <a:spcAft>
                          <a:spcPts val="0"/>
                        </a:spcAft>
                        <a:buNone/>
                      </a:pPr>
                      <a:r>
                        <a:rPr b="1" lang="en-US" sz="1500" cap="none">
                          <a:solidFill>
                            <a:schemeClr val="dk1"/>
                          </a:solidFill>
                        </a:rPr>
                        <a:t>Groups / Sample size </a:t>
                      </a:r>
                      <a:endParaRPr/>
                    </a:p>
                  </a:txBody>
                  <a:tcPr marT="50425" marB="68350" marR="34175" marL="47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285750" lvl="0" marL="285750" marR="0" rtl="0" algn="just">
                        <a:spcBef>
                          <a:spcPts val="0"/>
                        </a:spcBef>
                        <a:spcAft>
                          <a:spcPts val="0"/>
                        </a:spcAft>
                        <a:buClr>
                          <a:schemeClr val="dk1"/>
                        </a:buClr>
                        <a:buSzPts val="1500"/>
                        <a:buFont typeface="Arial"/>
                        <a:buChar char="•"/>
                      </a:pPr>
                      <a:r>
                        <a:rPr b="0" i="0" lang="en-US" sz="1500" u="none" cap="none" strike="noStrike">
                          <a:solidFill>
                            <a:schemeClr val="dk1"/>
                          </a:solidFill>
                          <a:latin typeface="Garamond"/>
                          <a:ea typeface="Garamond"/>
                          <a:cs typeface="Garamond"/>
                          <a:sym typeface="Garamond"/>
                        </a:rPr>
                        <a:t>PubMed and Cochrane Central Register of Controlled Trials were searched up to May 27, 2019 to include all RCTs of denosumab (60 mg every 6 months) versus any comparator.  </a:t>
                      </a:r>
                      <a:endParaRPr sz="1500" cap="none">
                        <a:solidFill>
                          <a:schemeClr val="dk1"/>
                        </a:solidFill>
                      </a:endParaRPr>
                    </a:p>
                  </a:txBody>
                  <a:tcPr marT="50425" marB="68350" marR="34175" marL="47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1767575">
                <a:tc>
                  <a:txBody>
                    <a:bodyPr/>
                    <a:lstStyle/>
                    <a:p>
                      <a:pPr indent="0" lvl="0" marL="0" marR="0" rtl="0" algn="ctr">
                        <a:spcBef>
                          <a:spcPts val="0"/>
                        </a:spcBef>
                        <a:spcAft>
                          <a:spcPts val="0"/>
                        </a:spcAft>
                        <a:buNone/>
                      </a:pPr>
                      <a:r>
                        <a:rPr b="1" lang="en-US" sz="1500" cap="none">
                          <a:solidFill>
                            <a:schemeClr val="dk1"/>
                          </a:solidFill>
                        </a:rPr>
                        <a:t>Key findings </a:t>
                      </a:r>
                      <a:endParaRPr/>
                    </a:p>
                  </a:txBody>
                  <a:tcPr marT="50425" marB="68350" marR="34175" marL="47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285750" lvl="0" marL="285750" marR="0" rtl="0" algn="just">
                        <a:spcBef>
                          <a:spcPts val="0"/>
                        </a:spcBef>
                        <a:spcAft>
                          <a:spcPts val="0"/>
                        </a:spcAft>
                        <a:buClr>
                          <a:schemeClr val="dk1"/>
                        </a:buClr>
                        <a:buSzPts val="1500"/>
                        <a:buFont typeface="Arial"/>
                        <a:buChar char="•"/>
                      </a:pPr>
                      <a:r>
                        <a:rPr lang="en-US" sz="1500" cap="none">
                          <a:solidFill>
                            <a:schemeClr val="dk1"/>
                          </a:solidFill>
                        </a:rPr>
                        <a:t>The risk of malignancy did not differ between groups in any of the subgroup analyses, including stratification by race, individual comparators, indications for treatment, and longer drug exposure (≥ 24 months, 9 studies). </a:t>
                      </a:r>
                      <a:endParaRPr/>
                    </a:p>
                    <a:p>
                      <a:pPr indent="-285750" lvl="0" marL="285750" marR="0" rtl="0" algn="just">
                        <a:spcBef>
                          <a:spcPts val="0"/>
                        </a:spcBef>
                        <a:spcAft>
                          <a:spcPts val="0"/>
                        </a:spcAft>
                        <a:buClr>
                          <a:schemeClr val="dk1"/>
                        </a:buClr>
                        <a:buSzPts val="1500"/>
                        <a:buFont typeface="Arial"/>
                        <a:buChar char="•"/>
                      </a:pPr>
                      <a:r>
                        <a:rPr lang="en-US" sz="1500" cap="none">
                          <a:solidFill>
                            <a:schemeClr val="dk1"/>
                          </a:solidFill>
                        </a:rPr>
                        <a:t>The risk ratio of malignancy-related death was similar between groups.</a:t>
                      </a:r>
                      <a:endParaRPr/>
                    </a:p>
                    <a:p>
                      <a:pPr indent="-285750" lvl="0" marL="285750" marR="0" rtl="0" algn="just">
                        <a:spcBef>
                          <a:spcPts val="0"/>
                        </a:spcBef>
                        <a:spcAft>
                          <a:spcPts val="0"/>
                        </a:spcAft>
                        <a:buClr>
                          <a:schemeClr val="dk1"/>
                        </a:buClr>
                        <a:buSzPts val="1500"/>
                        <a:buFont typeface="Arial"/>
                        <a:buChar char="•"/>
                      </a:pPr>
                      <a:r>
                        <a:rPr lang="en-US" sz="1500" cap="none">
                          <a:solidFill>
                            <a:schemeClr val="dk1"/>
                          </a:solidFill>
                        </a:rPr>
                        <a:t>Early concerns about a potential increased risk of malignancy resulting from an immunomodulatory effect of denosumab are not supported by evidence from this meta-analysis of 25 RCTs with drug exposure of up to 48 months</a:t>
                      </a:r>
                      <a:endParaRPr/>
                    </a:p>
                  </a:txBody>
                  <a:tcPr marT="50425" marB="68350" marR="34175" marL="47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45150">
                <a:tc>
                  <a:txBody>
                    <a:bodyPr/>
                    <a:lstStyle/>
                    <a:p>
                      <a:pPr indent="0" lvl="0" marL="0" marR="0" rtl="0" algn="ctr">
                        <a:spcBef>
                          <a:spcPts val="0"/>
                        </a:spcBef>
                        <a:spcAft>
                          <a:spcPts val="0"/>
                        </a:spcAft>
                        <a:buNone/>
                      </a:pPr>
                      <a:r>
                        <a:rPr b="1" lang="en-US" sz="1500" cap="none">
                          <a:solidFill>
                            <a:schemeClr val="dk1"/>
                          </a:solidFill>
                        </a:rPr>
                        <a:t>Conclusion </a:t>
                      </a:r>
                      <a:endParaRPr/>
                    </a:p>
                  </a:txBody>
                  <a:tcPr marT="50425" marB="68350" marR="34175" marL="47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285750" lvl="0" marL="285750" marR="0" rtl="0" algn="just">
                        <a:spcBef>
                          <a:spcPts val="0"/>
                        </a:spcBef>
                        <a:spcAft>
                          <a:spcPts val="0"/>
                        </a:spcAft>
                        <a:buClr>
                          <a:schemeClr val="dk1"/>
                        </a:buClr>
                        <a:buSzPts val="1500"/>
                        <a:buFont typeface="Arial"/>
                        <a:buChar char="•"/>
                      </a:pPr>
                      <a:r>
                        <a:rPr lang="en-US" sz="1500" cap="none">
                          <a:solidFill>
                            <a:schemeClr val="dk1"/>
                          </a:solidFill>
                        </a:rPr>
                        <a:t>In summary, evidence from this meta-analysis of 25 RCTs with denosumab exposure of up to 48 months does not support early concerns about a potential increased risk of malignancy resulting from an immunomodulatory effect of the drug.</a:t>
                      </a:r>
                      <a:endParaRPr/>
                    </a:p>
                  </a:txBody>
                  <a:tcPr marT="50425" marB="68350" marR="34175" marL="47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2" name="Shape 902"/>
        <p:cNvGrpSpPr/>
        <p:nvPr/>
      </p:nvGrpSpPr>
      <p:grpSpPr>
        <a:xfrm>
          <a:off x="0" y="0"/>
          <a:ext cx="0" cy="0"/>
          <a:chOff x="0" y="0"/>
          <a:chExt cx="0" cy="0"/>
        </a:xfrm>
      </p:grpSpPr>
      <p:sp>
        <p:nvSpPr>
          <p:cNvPr id="903" name="Google Shape;903;p68"/>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904" name="Google Shape;904;p68"/>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graphicFrame>
        <p:nvGraphicFramePr>
          <p:cNvPr id="905" name="Google Shape;905;p68"/>
          <p:cNvGraphicFramePr/>
          <p:nvPr/>
        </p:nvGraphicFramePr>
        <p:xfrm>
          <a:off x="643467" y="795844"/>
          <a:ext cx="3000000" cy="3000000"/>
        </p:xfrm>
        <a:graphic>
          <a:graphicData uri="http://schemas.openxmlformats.org/drawingml/2006/table">
            <a:tbl>
              <a:tblPr bandRow="1" firstRow="1">
                <a:noFill/>
                <a:tableStyleId>{76FED3CC-ACE9-4055-8279-C8EB264A497E}</a:tableStyleId>
              </a:tblPr>
              <a:tblGrid>
                <a:gridCol w="2204175"/>
                <a:gridCol w="8700875"/>
              </a:tblGrid>
              <a:tr h="658300">
                <a:tc>
                  <a:txBody>
                    <a:bodyPr/>
                    <a:lstStyle/>
                    <a:p>
                      <a:pPr indent="0" lvl="0" marL="0" marR="0" rtl="0" algn="just">
                        <a:spcBef>
                          <a:spcPts val="0"/>
                        </a:spcBef>
                        <a:spcAft>
                          <a:spcPts val="0"/>
                        </a:spcAft>
                        <a:buNone/>
                      </a:pPr>
                      <a:r>
                        <a:rPr b="1" lang="en-US" sz="1600" cap="none">
                          <a:solidFill>
                            <a:schemeClr val="dk1"/>
                          </a:solidFill>
                        </a:rPr>
                        <a:t>Study  Title </a:t>
                      </a:r>
                      <a:endParaRPr/>
                    </a:p>
                  </a:txBody>
                  <a:tcPr marT="61700" marB="61700" marR="66075" marL="66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just">
                        <a:spcBef>
                          <a:spcPts val="0"/>
                        </a:spcBef>
                        <a:spcAft>
                          <a:spcPts val="0"/>
                        </a:spcAft>
                        <a:buNone/>
                      </a:pPr>
                      <a:r>
                        <a:rPr b="1" i="0" lang="en-US" sz="1600" u="none" cap="none" strike="noStrike">
                          <a:solidFill>
                            <a:schemeClr val="dk1"/>
                          </a:solidFill>
                          <a:latin typeface="Garamond"/>
                          <a:ea typeface="Garamond"/>
                          <a:cs typeface="Garamond"/>
                          <a:sym typeface="Garamond"/>
                        </a:rPr>
                        <a:t>Safety of denosumab in postmenopausal women with osteoporosis or low bone mineral density</a:t>
                      </a:r>
                      <a:endParaRPr/>
                    </a:p>
                  </a:txBody>
                  <a:tcPr marT="61700" marB="61700" marR="66075" marL="66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9500">
                <a:tc>
                  <a:txBody>
                    <a:bodyPr/>
                    <a:lstStyle/>
                    <a:p>
                      <a:pPr indent="0" lvl="0" marL="0" marR="0" rtl="0" algn="just">
                        <a:spcBef>
                          <a:spcPts val="0"/>
                        </a:spcBef>
                        <a:spcAft>
                          <a:spcPts val="0"/>
                        </a:spcAft>
                        <a:buNone/>
                      </a:pPr>
                      <a:r>
                        <a:rPr b="1" lang="en-US" sz="1600" cap="none">
                          <a:solidFill>
                            <a:schemeClr val="dk1"/>
                          </a:solidFill>
                        </a:rPr>
                        <a:t>Reference </a:t>
                      </a:r>
                      <a:endParaRPr/>
                    </a:p>
                  </a:txBody>
                  <a:tcPr marT="61700" marB="61700" marR="66075" marL="66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just">
                        <a:spcBef>
                          <a:spcPts val="0"/>
                        </a:spcBef>
                        <a:spcAft>
                          <a:spcPts val="0"/>
                        </a:spcAft>
                        <a:buNone/>
                      </a:pPr>
                      <a:r>
                        <a:rPr b="0" i="1" lang="en-US" sz="1600" u="none" cap="none" strike="noStrike">
                          <a:solidFill>
                            <a:schemeClr val="dk1"/>
                          </a:solidFill>
                          <a:latin typeface="Garamond"/>
                          <a:ea typeface="Garamond"/>
                          <a:cs typeface="Garamond"/>
                          <a:sym typeface="Garamond"/>
                        </a:rPr>
                        <a:t>Int J Clin Exp Pathol 2014;7(5):2113-2122. </a:t>
                      </a:r>
                      <a:endParaRPr i="1" sz="1600" cap="none">
                        <a:solidFill>
                          <a:schemeClr val="dk1"/>
                        </a:solidFill>
                      </a:endParaRPr>
                    </a:p>
                  </a:txBody>
                  <a:tcPr marT="61700" marB="61700" marR="66075" marL="66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9500">
                <a:tc>
                  <a:txBody>
                    <a:bodyPr/>
                    <a:lstStyle/>
                    <a:p>
                      <a:pPr indent="0" lvl="0" marL="0" marR="0" rtl="0" algn="just">
                        <a:spcBef>
                          <a:spcPts val="0"/>
                        </a:spcBef>
                        <a:spcAft>
                          <a:spcPts val="0"/>
                        </a:spcAft>
                        <a:buNone/>
                      </a:pPr>
                      <a:r>
                        <a:rPr b="1" lang="en-US" sz="1600" cap="none">
                          <a:solidFill>
                            <a:schemeClr val="dk1"/>
                          </a:solidFill>
                        </a:rPr>
                        <a:t>Study design / type </a:t>
                      </a:r>
                      <a:endParaRPr/>
                    </a:p>
                  </a:txBody>
                  <a:tcPr marT="61700" marB="61700" marR="66075" marL="66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285750" lvl="0" marL="285750" marR="0" rtl="0" algn="just">
                        <a:spcBef>
                          <a:spcPts val="0"/>
                        </a:spcBef>
                        <a:spcAft>
                          <a:spcPts val="0"/>
                        </a:spcAft>
                        <a:buClr>
                          <a:schemeClr val="dk1"/>
                        </a:buClr>
                        <a:buSzPts val="1600"/>
                        <a:buFont typeface="Arial"/>
                        <a:buChar char="•"/>
                      </a:pPr>
                      <a:r>
                        <a:rPr lang="en-US" sz="1600" cap="none">
                          <a:solidFill>
                            <a:schemeClr val="dk1"/>
                          </a:solidFill>
                        </a:rPr>
                        <a:t>A meta-analysis</a:t>
                      </a:r>
                      <a:endParaRPr/>
                    </a:p>
                  </a:txBody>
                  <a:tcPr marT="61700" marB="61700" marR="66075" marL="66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658300">
                <a:tc>
                  <a:txBody>
                    <a:bodyPr/>
                    <a:lstStyle/>
                    <a:p>
                      <a:pPr indent="0" lvl="0" marL="0" marR="0" rtl="0" algn="just">
                        <a:spcBef>
                          <a:spcPts val="0"/>
                        </a:spcBef>
                        <a:spcAft>
                          <a:spcPts val="0"/>
                        </a:spcAft>
                        <a:buNone/>
                      </a:pPr>
                      <a:r>
                        <a:rPr b="1" lang="en-US" sz="1600" cap="none">
                          <a:solidFill>
                            <a:schemeClr val="dk1"/>
                          </a:solidFill>
                        </a:rPr>
                        <a:t>Objectives </a:t>
                      </a:r>
                      <a:endParaRPr/>
                    </a:p>
                  </a:txBody>
                  <a:tcPr marT="61700" marB="61700" marR="66075" marL="66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just">
                        <a:spcBef>
                          <a:spcPts val="0"/>
                        </a:spcBef>
                        <a:spcAft>
                          <a:spcPts val="0"/>
                        </a:spcAft>
                        <a:buClr>
                          <a:schemeClr val="dk1"/>
                        </a:buClr>
                        <a:buSzPts val="1600"/>
                        <a:buFont typeface="Arial"/>
                        <a:buChar char="•"/>
                      </a:pPr>
                      <a:r>
                        <a:rPr lang="en-US" sz="1600" cap="none">
                          <a:solidFill>
                            <a:schemeClr val="dk1"/>
                          </a:solidFill>
                        </a:rPr>
                        <a:t>To assess the safety of denosumab in postmenopausal women with osteoporosis or low BMD</a:t>
                      </a:r>
                      <a:endParaRPr/>
                    </a:p>
                  </a:txBody>
                  <a:tcPr marT="61700" marB="61700" marR="66075" marL="66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9500">
                <a:tc>
                  <a:txBody>
                    <a:bodyPr/>
                    <a:lstStyle/>
                    <a:p>
                      <a:pPr indent="0" lvl="0" marL="0" marR="0" rtl="0" algn="just">
                        <a:spcBef>
                          <a:spcPts val="0"/>
                        </a:spcBef>
                        <a:spcAft>
                          <a:spcPts val="0"/>
                        </a:spcAft>
                        <a:buNone/>
                      </a:pPr>
                      <a:r>
                        <a:rPr b="1" lang="en-US" sz="1600" cap="none">
                          <a:solidFill>
                            <a:schemeClr val="dk1"/>
                          </a:solidFill>
                        </a:rPr>
                        <a:t>Study population </a:t>
                      </a:r>
                      <a:endParaRPr/>
                    </a:p>
                  </a:txBody>
                  <a:tcPr marT="61700" marB="61700" marR="66075" marL="66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285750" lvl="0" marL="285750" marR="0" rtl="0" algn="just">
                        <a:spcBef>
                          <a:spcPts val="0"/>
                        </a:spcBef>
                        <a:spcAft>
                          <a:spcPts val="0"/>
                        </a:spcAft>
                        <a:buClr>
                          <a:schemeClr val="dk1"/>
                        </a:buClr>
                        <a:buSzPts val="1600"/>
                        <a:buFont typeface="Arial"/>
                        <a:buChar char="•"/>
                      </a:pPr>
                      <a:r>
                        <a:rPr lang="en-US" sz="1600" cap="none">
                          <a:solidFill>
                            <a:schemeClr val="dk1"/>
                          </a:solidFill>
                        </a:rPr>
                        <a:t>A total of 11 English literatures were eventually identified.</a:t>
                      </a:r>
                      <a:endParaRPr/>
                    </a:p>
                  </a:txBody>
                  <a:tcPr marT="61700" marB="61700" marR="66075" marL="66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1155875">
                <a:tc>
                  <a:txBody>
                    <a:bodyPr/>
                    <a:lstStyle/>
                    <a:p>
                      <a:pPr indent="0" lvl="0" marL="0" marR="0" rtl="0" algn="just">
                        <a:spcBef>
                          <a:spcPts val="0"/>
                        </a:spcBef>
                        <a:spcAft>
                          <a:spcPts val="0"/>
                        </a:spcAft>
                        <a:buNone/>
                      </a:pPr>
                      <a:r>
                        <a:rPr b="1" lang="en-US" sz="1600" cap="none">
                          <a:solidFill>
                            <a:schemeClr val="dk1"/>
                          </a:solidFill>
                        </a:rPr>
                        <a:t>Groups / Sample size </a:t>
                      </a:r>
                      <a:endParaRPr/>
                    </a:p>
                  </a:txBody>
                  <a:tcPr marT="61700" marB="61700" marR="66075" marL="66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just">
                        <a:spcBef>
                          <a:spcPts val="0"/>
                        </a:spcBef>
                        <a:spcAft>
                          <a:spcPts val="0"/>
                        </a:spcAft>
                        <a:buClr>
                          <a:schemeClr val="dk1"/>
                        </a:buClr>
                        <a:buSzPts val="1600"/>
                        <a:buFont typeface="Arial"/>
                        <a:buChar char="•"/>
                      </a:pPr>
                      <a:r>
                        <a:rPr lang="en-US" sz="1600" cap="none">
                          <a:solidFill>
                            <a:schemeClr val="dk1"/>
                          </a:solidFill>
                        </a:rPr>
                        <a:t>Safety of denosumab was compared with placebo or bisphosphonates. </a:t>
                      </a:r>
                      <a:endParaRPr/>
                    </a:p>
                    <a:p>
                      <a:pPr indent="-285750" lvl="0" marL="285750" marR="0" rtl="0" algn="just">
                        <a:spcBef>
                          <a:spcPts val="0"/>
                        </a:spcBef>
                        <a:spcAft>
                          <a:spcPts val="0"/>
                        </a:spcAft>
                        <a:buClr>
                          <a:schemeClr val="dk1"/>
                        </a:buClr>
                        <a:buSzPts val="1600"/>
                        <a:buFont typeface="Arial"/>
                        <a:buChar char="•"/>
                      </a:pPr>
                      <a:r>
                        <a:rPr lang="en-US" sz="1600" cap="none">
                          <a:solidFill>
                            <a:schemeClr val="dk1"/>
                          </a:solidFill>
                        </a:rPr>
                        <a:t>A systematic literature search without language restriction was conducted up to January 2014. </a:t>
                      </a:r>
                      <a:endParaRPr/>
                    </a:p>
                    <a:p>
                      <a:pPr indent="-285750" lvl="0" marL="285750" marR="0" rtl="0" algn="just">
                        <a:spcBef>
                          <a:spcPts val="0"/>
                        </a:spcBef>
                        <a:spcAft>
                          <a:spcPts val="0"/>
                        </a:spcAft>
                        <a:buClr>
                          <a:schemeClr val="dk1"/>
                        </a:buClr>
                        <a:buSzPts val="1600"/>
                        <a:buFont typeface="Arial"/>
                        <a:buChar char="•"/>
                      </a:pPr>
                      <a:r>
                        <a:rPr lang="en-US" sz="1600" cap="none">
                          <a:solidFill>
                            <a:schemeClr val="dk1"/>
                          </a:solidFill>
                        </a:rPr>
                        <a:t>The Rev Man 5.1 software was used for statistical analysis.</a:t>
                      </a:r>
                      <a:endParaRPr/>
                    </a:p>
                  </a:txBody>
                  <a:tcPr marT="61700" marB="61700" marR="66075" marL="66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155875">
                <a:tc>
                  <a:txBody>
                    <a:bodyPr/>
                    <a:lstStyle/>
                    <a:p>
                      <a:pPr indent="0" lvl="0" marL="0" marR="0" rtl="0" algn="just">
                        <a:spcBef>
                          <a:spcPts val="0"/>
                        </a:spcBef>
                        <a:spcAft>
                          <a:spcPts val="0"/>
                        </a:spcAft>
                        <a:buNone/>
                      </a:pPr>
                      <a:r>
                        <a:rPr b="1" lang="en-US" sz="1600" cap="none">
                          <a:solidFill>
                            <a:schemeClr val="dk1"/>
                          </a:solidFill>
                        </a:rPr>
                        <a:t>Key findings </a:t>
                      </a:r>
                      <a:endParaRPr/>
                    </a:p>
                  </a:txBody>
                  <a:tcPr marT="61700" marB="61700" marR="66075" marL="66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just">
                        <a:spcBef>
                          <a:spcPts val="0"/>
                        </a:spcBef>
                        <a:spcAft>
                          <a:spcPts val="0"/>
                        </a:spcAft>
                        <a:buClr>
                          <a:schemeClr val="dk1"/>
                        </a:buClr>
                        <a:buSzPts val="1600"/>
                        <a:buFont typeface="Arial"/>
                        <a:buChar char="•"/>
                      </a:pPr>
                      <a:r>
                        <a:rPr lang="en-US" sz="1600" cap="none">
                          <a:solidFill>
                            <a:schemeClr val="dk1"/>
                          </a:solidFill>
                        </a:rPr>
                        <a:t>There was no significant difference when compared denosumab with placebo or bisphosphonates in any adverse events (AAE), SAE, neoplasm/cancer.</a:t>
                      </a:r>
                      <a:endParaRPr/>
                    </a:p>
                    <a:p>
                      <a:pPr indent="-285750" lvl="0" marL="285750" marR="0" rtl="0" algn="just">
                        <a:spcBef>
                          <a:spcPts val="0"/>
                        </a:spcBef>
                        <a:spcAft>
                          <a:spcPts val="0"/>
                        </a:spcAft>
                        <a:buClr>
                          <a:schemeClr val="dk1"/>
                        </a:buClr>
                        <a:buSzPts val="1600"/>
                        <a:buFont typeface="Arial"/>
                        <a:buChar char="•"/>
                      </a:pPr>
                      <a:r>
                        <a:rPr lang="en-US" sz="1600" cap="none">
                          <a:solidFill>
                            <a:schemeClr val="dk1"/>
                          </a:solidFill>
                        </a:rPr>
                        <a:t>The results of subgroup analysis did not demonstrate the differences between denosumab and bisphosphonates in SAE related to infection</a:t>
                      </a:r>
                      <a:endParaRPr/>
                    </a:p>
                  </a:txBody>
                  <a:tcPr marT="61700" marB="61700" marR="66075" marL="66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9500">
                <a:tc>
                  <a:txBody>
                    <a:bodyPr/>
                    <a:lstStyle/>
                    <a:p>
                      <a:pPr indent="0" lvl="0" marL="0" marR="0" rtl="0" algn="just">
                        <a:spcBef>
                          <a:spcPts val="0"/>
                        </a:spcBef>
                        <a:spcAft>
                          <a:spcPts val="0"/>
                        </a:spcAft>
                        <a:buNone/>
                      </a:pPr>
                      <a:r>
                        <a:rPr b="1" lang="en-US" sz="1600" cap="none">
                          <a:solidFill>
                            <a:schemeClr val="dk1"/>
                          </a:solidFill>
                        </a:rPr>
                        <a:t>Conclusion </a:t>
                      </a:r>
                      <a:endParaRPr/>
                    </a:p>
                  </a:txBody>
                  <a:tcPr marT="61700" marB="61700" marR="66075" marL="66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285750" lvl="0" marL="285750" marR="0" rtl="0" algn="just">
                        <a:spcBef>
                          <a:spcPts val="0"/>
                        </a:spcBef>
                        <a:spcAft>
                          <a:spcPts val="0"/>
                        </a:spcAft>
                        <a:buClr>
                          <a:schemeClr val="dk1"/>
                        </a:buClr>
                        <a:buSzPts val="1600"/>
                        <a:buFont typeface="Arial"/>
                        <a:buChar char="•"/>
                      </a:pPr>
                      <a:r>
                        <a:rPr lang="en-US" sz="1600" cap="none">
                          <a:solidFill>
                            <a:schemeClr val="dk1"/>
                          </a:solidFill>
                        </a:rPr>
                        <a:t>There was no difference between the safety of denosumab and bisphosphonates</a:t>
                      </a:r>
                      <a:endParaRPr/>
                    </a:p>
                  </a:txBody>
                  <a:tcPr marT="61700" marB="61700" marR="66075" marL="66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0" name="Shape 910"/>
        <p:cNvGrpSpPr/>
        <p:nvPr/>
      </p:nvGrpSpPr>
      <p:grpSpPr>
        <a:xfrm>
          <a:off x="0" y="0"/>
          <a:ext cx="0" cy="0"/>
          <a:chOff x="0" y="0"/>
          <a:chExt cx="0" cy="0"/>
        </a:xfrm>
      </p:grpSpPr>
      <p:sp>
        <p:nvSpPr>
          <p:cNvPr id="911" name="Google Shape;911;p69"/>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912" name="Google Shape;912;p69"/>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graphicFrame>
        <p:nvGraphicFramePr>
          <p:cNvPr id="913" name="Google Shape;913;p69"/>
          <p:cNvGraphicFramePr/>
          <p:nvPr/>
        </p:nvGraphicFramePr>
        <p:xfrm>
          <a:off x="643467" y="656086"/>
          <a:ext cx="3000000" cy="3000000"/>
        </p:xfrm>
        <a:graphic>
          <a:graphicData uri="http://schemas.openxmlformats.org/drawingml/2006/table">
            <a:tbl>
              <a:tblPr bandRow="1" firstRow="1">
                <a:noFill/>
                <a:tableStyleId>{76FED3CC-ACE9-4055-8279-C8EB264A497E}</a:tableStyleId>
              </a:tblPr>
              <a:tblGrid>
                <a:gridCol w="2390075"/>
                <a:gridCol w="8515000"/>
              </a:tblGrid>
              <a:tr h="643975">
                <a:tc>
                  <a:txBody>
                    <a:bodyPr/>
                    <a:lstStyle/>
                    <a:p>
                      <a:pPr indent="0" lvl="0" marL="0" marR="0" rtl="0" algn="ctr">
                        <a:spcBef>
                          <a:spcPts val="0"/>
                        </a:spcBef>
                        <a:spcAft>
                          <a:spcPts val="0"/>
                        </a:spcAft>
                        <a:buNone/>
                      </a:pPr>
                      <a:r>
                        <a:rPr b="1" lang="en-US" sz="1800"/>
                        <a:t>Study  Title </a:t>
                      </a:r>
                      <a:endParaRPr/>
                    </a:p>
                  </a:txBody>
                  <a:tcPr marT="22100" marB="22100" marR="44175" marL="44175"/>
                </a:tc>
                <a:tc>
                  <a:txBody>
                    <a:bodyPr/>
                    <a:lstStyle/>
                    <a:p>
                      <a:pPr indent="0" lvl="0" marL="0" marR="0" rtl="0" algn="just">
                        <a:spcBef>
                          <a:spcPts val="0"/>
                        </a:spcBef>
                        <a:spcAft>
                          <a:spcPts val="0"/>
                        </a:spcAft>
                        <a:buNone/>
                      </a:pPr>
                      <a:r>
                        <a:rPr b="1" i="0" lang="en-US" sz="1800" u="none" strike="noStrike">
                          <a:solidFill>
                            <a:schemeClr val="lt1"/>
                          </a:solidFill>
                          <a:latin typeface="Garamond"/>
                          <a:ea typeface="Garamond"/>
                          <a:cs typeface="Garamond"/>
                          <a:sym typeface="Garamond"/>
                        </a:rPr>
                        <a:t>Denosumab or romosozumab therapy and risk of cardiovascular events in patients with primary osteoporosis</a:t>
                      </a:r>
                      <a:endParaRPr/>
                    </a:p>
                  </a:txBody>
                  <a:tcPr marT="22100" marB="22100" marR="44175" marL="44175"/>
                </a:tc>
              </a:tr>
              <a:tr h="331575">
                <a:tc>
                  <a:txBody>
                    <a:bodyPr/>
                    <a:lstStyle/>
                    <a:p>
                      <a:pPr indent="0" lvl="0" marL="0" marR="0" rtl="0" algn="ctr">
                        <a:spcBef>
                          <a:spcPts val="0"/>
                        </a:spcBef>
                        <a:spcAft>
                          <a:spcPts val="0"/>
                        </a:spcAft>
                        <a:buNone/>
                      </a:pPr>
                      <a:r>
                        <a:rPr b="1" lang="en-US" sz="1600"/>
                        <a:t>Reference </a:t>
                      </a:r>
                      <a:endParaRPr/>
                    </a:p>
                  </a:txBody>
                  <a:tcPr marT="22100" marB="22100" marR="44175" marL="44175"/>
                </a:tc>
                <a:tc>
                  <a:txBody>
                    <a:bodyPr/>
                    <a:lstStyle/>
                    <a:p>
                      <a:pPr indent="0" lvl="0" marL="0" marR="0" rtl="0" algn="l">
                        <a:spcBef>
                          <a:spcPts val="0"/>
                        </a:spcBef>
                        <a:spcAft>
                          <a:spcPts val="0"/>
                        </a:spcAft>
                        <a:buNone/>
                      </a:pPr>
                      <a:r>
                        <a:rPr b="0" i="1" lang="en-US" sz="1600" u="none" strike="noStrike">
                          <a:solidFill>
                            <a:schemeClr val="dk1"/>
                          </a:solidFill>
                          <a:latin typeface="Garamond"/>
                          <a:ea typeface="Garamond"/>
                          <a:cs typeface="Garamond"/>
                          <a:sym typeface="Garamond"/>
                        </a:rPr>
                        <a:t>Bone. 2020 Jan;130:115121. </a:t>
                      </a:r>
                      <a:endParaRPr i="1" sz="1600"/>
                    </a:p>
                  </a:txBody>
                  <a:tcPr marT="22100" marB="22100" marR="44175" marL="44175"/>
                </a:tc>
              </a:tr>
              <a:tr h="331575">
                <a:tc>
                  <a:txBody>
                    <a:bodyPr/>
                    <a:lstStyle/>
                    <a:p>
                      <a:pPr indent="0" lvl="0" marL="0" marR="0" rtl="0" algn="ctr">
                        <a:spcBef>
                          <a:spcPts val="0"/>
                        </a:spcBef>
                        <a:spcAft>
                          <a:spcPts val="0"/>
                        </a:spcAft>
                        <a:buNone/>
                      </a:pPr>
                      <a:r>
                        <a:rPr b="1" lang="en-US" sz="1600"/>
                        <a:t>Study design / type </a:t>
                      </a:r>
                      <a:endParaRPr/>
                    </a:p>
                  </a:txBody>
                  <a:tcPr marT="22100" marB="22100" marR="44175" marL="44175"/>
                </a:tc>
                <a:tc>
                  <a:txBody>
                    <a:bodyPr/>
                    <a:lstStyle/>
                    <a:p>
                      <a:pPr indent="-285750" lvl="0" marL="285750" marR="0" rtl="0" algn="just">
                        <a:spcBef>
                          <a:spcPts val="0"/>
                        </a:spcBef>
                        <a:spcAft>
                          <a:spcPts val="0"/>
                        </a:spcAft>
                        <a:buClr>
                          <a:schemeClr val="dk1"/>
                        </a:buClr>
                        <a:buSzPts val="1600"/>
                        <a:buFont typeface="Arial"/>
                        <a:buChar char="•"/>
                      </a:pPr>
                      <a:r>
                        <a:rPr b="0" i="0" lang="en-US" sz="1600" u="none" strike="noStrike">
                          <a:solidFill>
                            <a:schemeClr val="dk1"/>
                          </a:solidFill>
                          <a:latin typeface="Garamond"/>
                          <a:ea typeface="Garamond"/>
                          <a:cs typeface="Garamond"/>
                          <a:sym typeface="Garamond"/>
                        </a:rPr>
                        <a:t>Systematic review and meta- analysis</a:t>
                      </a:r>
                      <a:endParaRPr sz="1600"/>
                    </a:p>
                  </a:txBody>
                  <a:tcPr marT="22100" marB="22100" marR="44175" marL="44175"/>
                </a:tc>
              </a:tr>
              <a:tr h="581500">
                <a:tc>
                  <a:txBody>
                    <a:bodyPr/>
                    <a:lstStyle/>
                    <a:p>
                      <a:pPr indent="0" lvl="0" marL="0" marR="0" rtl="0" algn="ctr">
                        <a:spcBef>
                          <a:spcPts val="0"/>
                        </a:spcBef>
                        <a:spcAft>
                          <a:spcPts val="0"/>
                        </a:spcAft>
                        <a:buNone/>
                      </a:pPr>
                      <a:r>
                        <a:rPr b="1" lang="en-US" sz="1600"/>
                        <a:t>Objectives </a:t>
                      </a:r>
                      <a:endParaRPr/>
                    </a:p>
                  </a:txBody>
                  <a:tcPr marT="22100" marB="22100" marR="44175" marL="44175"/>
                </a:tc>
                <a:tc>
                  <a:txBody>
                    <a:bodyPr/>
                    <a:lstStyle/>
                    <a:p>
                      <a:pPr indent="-285750" lvl="0" marL="285750" marR="0" rtl="0" algn="just">
                        <a:spcBef>
                          <a:spcPts val="0"/>
                        </a:spcBef>
                        <a:spcAft>
                          <a:spcPts val="0"/>
                        </a:spcAft>
                        <a:buClr>
                          <a:schemeClr val="dk1"/>
                        </a:buClr>
                        <a:buSzPts val="1600"/>
                        <a:buFont typeface="Arial"/>
                        <a:buChar char="•"/>
                      </a:pPr>
                      <a:r>
                        <a:rPr lang="en-US" sz="1600"/>
                        <a:t>To investigate the effect of denosumab or romosozumab therapy on cardiovascular outcomes in patients with primary osteoporosis.</a:t>
                      </a:r>
                      <a:endParaRPr/>
                    </a:p>
                  </a:txBody>
                  <a:tcPr marT="22100" marB="22100" marR="44175" marL="44175"/>
                </a:tc>
              </a:tr>
              <a:tr h="331575">
                <a:tc>
                  <a:txBody>
                    <a:bodyPr/>
                    <a:lstStyle/>
                    <a:p>
                      <a:pPr indent="0" lvl="0" marL="0" marR="0" rtl="0" algn="ctr">
                        <a:spcBef>
                          <a:spcPts val="0"/>
                        </a:spcBef>
                        <a:spcAft>
                          <a:spcPts val="0"/>
                        </a:spcAft>
                        <a:buNone/>
                      </a:pPr>
                      <a:r>
                        <a:rPr b="1" lang="en-US" sz="1600"/>
                        <a:t>Study population </a:t>
                      </a:r>
                      <a:endParaRPr/>
                    </a:p>
                  </a:txBody>
                  <a:tcPr marT="22100" marB="22100" marR="44175" marL="44175"/>
                </a:tc>
                <a:tc>
                  <a:txBody>
                    <a:bodyPr/>
                    <a:lstStyle/>
                    <a:p>
                      <a:pPr indent="-285750" lvl="0" marL="285750" marR="0" rtl="0" algn="just">
                        <a:spcBef>
                          <a:spcPts val="0"/>
                        </a:spcBef>
                        <a:spcAft>
                          <a:spcPts val="0"/>
                        </a:spcAft>
                        <a:buClr>
                          <a:schemeClr val="dk1"/>
                        </a:buClr>
                        <a:buSzPts val="1600"/>
                        <a:buFont typeface="Arial"/>
                        <a:buChar char="•"/>
                      </a:pPr>
                      <a:r>
                        <a:rPr lang="en-US" sz="1600"/>
                        <a:t>17 relevant studies</a:t>
                      </a:r>
                      <a:endParaRPr/>
                    </a:p>
                  </a:txBody>
                  <a:tcPr marT="22100" marB="22100" marR="44175" marL="44175"/>
                </a:tc>
              </a:tr>
              <a:tr h="331575">
                <a:tc>
                  <a:txBody>
                    <a:bodyPr/>
                    <a:lstStyle/>
                    <a:p>
                      <a:pPr indent="0" lvl="0" marL="0" marR="0" rtl="0" algn="ctr">
                        <a:spcBef>
                          <a:spcPts val="0"/>
                        </a:spcBef>
                        <a:spcAft>
                          <a:spcPts val="0"/>
                        </a:spcAft>
                        <a:buNone/>
                      </a:pPr>
                      <a:r>
                        <a:rPr b="1" lang="en-US" sz="1600"/>
                        <a:t>Groups / Sample size </a:t>
                      </a:r>
                      <a:endParaRPr/>
                    </a:p>
                  </a:txBody>
                  <a:tcPr marT="22100" marB="22100" marR="44175" marL="44175"/>
                </a:tc>
                <a:tc>
                  <a:txBody>
                    <a:bodyPr/>
                    <a:lstStyle/>
                    <a:p>
                      <a:pPr indent="-285750" lvl="0" marL="285750" marR="0" rtl="0" algn="just">
                        <a:spcBef>
                          <a:spcPts val="0"/>
                        </a:spcBef>
                        <a:spcAft>
                          <a:spcPts val="0"/>
                        </a:spcAft>
                        <a:buClr>
                          <a:schemeClr val="dk1"/>
                        </a:buClr>
                        <a:buSzPts val="1600"/>
                        <a:buFont typeface="Arial"/>
                        <a:buChar char="•"/>
                      </a:pPr>
                      <a:r>
                        <a:rPr b="0" i="0" lang="en-US" sz="1600" u="none" strike="noStrike">
                          <a:solidFill>
                            <a:schemeClr val="dk1"/>
                          </a:solidFill>
                          <a:latin typeface="Garamond"/>
                          <a:ea typeface="Garamond"/>
                          <a:cs typeface="Garamond"/>
                          <a:sym typeface="Garamond"/>
                        </a:rPr>
                        <a:t>Denosumab: n=11, 13615 participants; romosozumab: n=6, 12219 participants</a:t>
                      </a:r>
                      <a:endParaRPr sz="1600"/>
                    </a:p>
                  </a:txBody>
                  <a:tcPr marT="22100" marB="22100" marR="44175" marL="44175"/>
                </a:tc>
              </a:tr>
              <a:tr h="331575">
                <a:tc>
                  <a:txBody>
                    <a:bodyPr/>
                    <a:lstStyle/>
                    <a:p>
                      <a:pPr indent="0" lvl="0" marL="0" marR="0" rtl="0" algn="ctr">
                        <a:spcBef>
                          <a:spcPts val="0"/>
                        </a:spcBef>
                        <a:spcAft>
                          <a:spcPts val="0"/>
                        </a:spcAft>
                        <a:buNone/>
                      </a:pPr>
                      <a:r>
                        <a:rPr b="1" lang="en-US" sz="1600"/>
                        <a:t>Duration of study </a:t>
                      </a:r>
                      <a:endParaRPr/>
                    </a:p>
                  </a:txBody>
                  <a:tcPr marT="22100" marB="22100" marR="44175" marL="44175"/>
                </a:tc>
                <a:tc>
                  <a:txBody>
                    <a:bodyPr/>
                    <a:lstStyle/>
                    <a:p>
                      <a:pPr indent="-184150" lvl="0" marL="285750" marR="0" rtl="0" algn="just">
                        <a:spcBef>
                          <a:spcPts val="0"/>
                        </a:spcBef>
                        <a:spcAft>
                          <a:spcPts val="0"/>
                        </a:spcAft>
                        <a:buClr>
                          <a:schemeClr val="dk1"/>
                        </a:buClr>
                        <a:buSzPts val="1600"/>
                        <a:buFont typeface="Arial"/>
                        <a:buNone/>
                      </a:pPr>
                      <a:r>
                        <a:t/>
                      </a:r>
                      <a:endParaRPr sz="1600"/>
                    </a:p>
                  </a:txBody>
                  <a:tcPr marT="22100" marB="22100" marR="44175" marL="44175"/>
                </a:tc>
              </a:tr>
              <a:tr h="1831050">
                <a:tc>
                  <a:txBody>
                    <a:bodyPr/>
                    <a:lstStyle/>
                    <a:p>
                      <a:pPr indent="0" lvl="0" marL="0" marR="0" rtl="0" algn="ctr">
                        <a:spcBef>
                          <a:spcPts val="0"/>
                        </a:spcBef>
                        <a:spcAft>
                          <a:spcPts val="0"/>
                        </a:spcAft>
                        <a:buNone/>
                      </a:pPr>
                      <a:r>
                        <a:rPr b="1" lang="en-US" sz="1600"/>
                        <a:t>Key findings </a:t>
                      </a:r>
                      <a:endParaRPr/>
                    </a:p>
                  </a:txBody>
                  <a:tcPr marT="22100" marB="22100" marR="44175" marL="44175"/>
                </a:tc>
                <a:tc>
                  <a:txBody>
                    <a:bodyPr/>
                    <a:lstStyle/>
                    <a:p>
                      <a:pPr indent="-285750" lvl="0" marL="285750" marR="0" rtl="0" algn="just">
                        <a:spcBef>
                          <a:spcPts val="0"/>
                        </a:spcBef>
                        <a:spcAft>
                          <a:spcPts val="0"/>
                        </a:spcAft>
                        <a:buClr>
                          <a:schemeClr val="dk1"/>
                        </a:buClr>
                        <a:buSzPts val="1600"/>
                        <a:buFont typeface="Arial"/>
                        <a:buChar char="•"/>
                      </a:pPr>
                      <a:r>
                        <a:rPr b="0" i="0" lang="en-US" sz="1600" u="none" strike="noStrike">
                          <a:solidFill>
                            <a:schemeClr val="dk1"/>
                          </a:solidFill>
                          <a:latin typeface="Garamond"/>
                          <a:ea typeface="Garamond"/>
                          <a:cs typeface="Garamond"/>
                          <a:sym typeface="Garamond"/>
                        </a:rPr>
                        <a:t>No associations between denosumab therapy and risk of a composite cardiovascular outcome, three-point major adverse cardiovascular event (3P MACE), and four-point major adverse cardiovascular event (4P MACE) were identified</a:t>
                      </a:r>
                      <a:endParaRPr/>
                    </a:p>
                    <a:p>
                      <a:pPr indent="-285750" lvl="0" marL="285750" marR="0" rtl="0" algn="just">
                        <a:spcBef>
                          <a:spcPts val="0"/>
                        </a:spcBef>
                        <a:spcAft>
                          <a:spcPts val="0"/>
                        </a:spcAft>
                        <a:buClr>
                          <a:schemeClr val="dk1"/>
                        </a:buClr>
                        <a:buSzPts val="1600"/>
                        <a:buFont typeface="Arial"/>
                        <a:buChar char="•"/>
                      </a:pPr>
                      <a:r>
                        <a:rPr b="0" i="0" lang="en-US" sz="1600" u="none" strike="noStrike">
                          <a:solidFill>
                            <a:schemeClr val="dk1"/>
                          </a:solidFill>
                          <a:latin typeface="Garamond"/>
                          <a:ea typeface="Garamond"/>
                          <a:cs typeface="Garamond"/>
                          <a:sym typeface="Garamond"/>
                        </a:rPr>
                        <a:t>Denosumab or romosozumab did not increase or reduce specific cardiovascular outcomes, including CV death or death, myocardial infarction, stroke, atrial fibrillation, heart failure, aortic and intracranial aneurysm, aortic dissection, aortic valve disease and hypertension (all p＞0.05).</a:t>
                      </a:r>
                      <a:endParaRPr sz="1600"/>
                    </a:p>
                  </a:txBody>
                  <a:tcPr marT="22100" marB="22100" marR="44175" marL="44175"/>
                </a:tc>
              </a:tr>
              <a:tr h="831400">
                <a:tc>
                  <a:txBody>
                    <a:bodyPr/>
                    <a:lstStyle/>
                    <a:p>
                      <a:pPr indent="0" lvl="0" marL="0" marR="0" rtl="0" algn="ctr">
                        <a:spcBef>
                          <a:spcPts val="0"/>
                        </a:spcBef>
                        <a:spcAft>
                          <a:spcPts val="0"/>
                        </a:spcAft>
                        <a:buNone/>
                      </a:pPr>
                      <a:r>
                        <a:rPr b="1" lang="en-US" sz="1600"/>
                        <a:t>Conclusion </a:t>
                      </a:r>
                      <a:endParaRPr/>
                    </a:p>
                  </a:txBody>
                  <a:tcPr marT="22100" marB="22100" marR="44175" marL="44175"/>
                </a:tc>
                <a:tc>
                  <a:txBody>
                    <a:bodyPr/>
                    <a:lstStyle/>
                    <a:p>
                      <a:pPr indent="-285750" lvl="0" marL="285750" marR="0" rtl="0" algn="just">
                        <a:spcBef>
                          <a:spcPts val="0"/>
                        </a:spcBef>
                        <a:spcAft>
                          <a:spcPts val="0"/>
                        </a:spcAft>
                        <a:buClr>
                          <a:schemeClr val="dk1"/>
                        </a:buClr>
                        <a:buSzPts val="1600"/>
                        <a:buFont typeface="Arial"/>
                        <a:buChar char="•"/>
                      </a:pPr>
                      <a:r>
                        <a:rPr b="0" i="0" lang="en-US" sz="1600" u="none" strike="noStrike">
                          <a:solidFill>
                            <a:schemeClr val="dk1"/>
                          </a:solidFill>
                          <a:latin typeface="Garamond"/>
                          <a:ea typeface="Garamond"/>
                          <a:cs typeface="Garamond"/>
                          <a:sym typeface="Garamond"/>
                        </a:rPr>
                        <a:t>Denosumab therapy was not associated with any risk of composite and specific cardiovascular outcomes among patients with primary osteoporosis than active comparators or placebo</a:t>
                      </a:r>
                      <a:endParaRPr sz="1600"/>
                    </a:p>
                  </a:txBody>
                  <a:tcPr marT="22100" marB="22100" marR="44175" marL="4417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sp>
        <p:nvSpPr>
          <p:cNvPr id="169" name="Google Shape;169;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70" name="Google Shape;170;p7"/>
          <p:cNvSpPr txBox="1"/>
          <p:nvPr>
            <p:ph type="title"/>
          </p:nvPr>
        </p:nvSpPr>
        <p:spPr>
          <a:xfrm>
            <a:off x="841248" y="502920"/>
            <a:ext cx="10509504" cy="197510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aramond"/>
              <a:buNone/>
            </a:pPr>
            <a:r>
              <a:rPr b="1" lang="en-US" sz="3200"/>
              <a:t>The Changing Paradigm of Managing CKD-Associated Osteoporosis</a:t>
            </a:r>
            <a:endParaRPr b="1" sz="3200"/>
          </a:p>
        </p:txBody>
      </p:sp>
      <p:sp>
        <p:nvSpPr>
          <p:cNvPr id="171" name="Google Shape;171;p7"/>
          <p:cNvSpPr/>
          <p:nvPr/>
        </p:nvSpPr>
        <p:spPr>
          <a:xfrm>
            <a:off x="842772" y="0"/>
            <a:ext cx="10506456" cy="19138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2" name="Google Shape;172;p7"/>
          <p:cNvSpPr/>
          <p:nvPr/>
        </p:nvSpPr>
        <p:spPr>
          <a:xfrm>
            <a:off x="841248" y="2894076"/>
            <a:ext cx="10506456"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3" name="Google Shape;173;p7"/>
          <p:cNvSpPr txBox="1"/>
          <p:nvPr>
            <p:ph idx="1" type="body"/>
          </p:nvPr>
        </p:nvSpPr>
        <p:spPr>
          <a:xfrm>
            <a:off x="841248" y="3328416"/>
            <a:ext cx="10509504" cy="2715768"/>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150000"/>
              </a:lnSpc>
              <a:spcBef>
                <a:spcPts val="0"/>
              </a:spcBef>
              <a:spcAft>
                <a:spcPts val="0"/>
              </a:spcAft>
              <a:buClr>
                <a:schemeClr val="dk1"/>
              </a:buClr>
              <a:buSzPts val="2400"/>
              <a:buChar char="•"/>
            </a:pPr>
            <a:r>
              <a:rPr lang="en-US" sz="2400"/>
              <a:t>There are no data to suggest that this approach has been successful in decreasing all-type fracture rates; in contrast, epidemiologic data suggest the opposite.</a:t>
            </a:r>
            <a:endParaRPr/>
          </a:p>
          <a:p>
            <a:pPr indent="-228600" lvl="0" marL="228600" rtl="0" algn="just">
              <a:lnSpc>
                <a:spcPct val="150000"/>
              </a:lnSpc>
              <a:spcBef>
                <a:spcPts val="0"/>
              </a:spcBef>
              <a:spcAft>
                <a:spcPts val="0"/>
              </a:spcAft>
              <a:buClr>
                <a:schemeClr val="dk1"/>
              </a:buClr>
              <a:buSzPts val="2400"/>
              <a:buChar char="•"/>
            </a:pPr>
            <a:r>
              <a:rPr lang="en-US" sz="2400"/>
              <a:t>It is expected that the treatment paradigm for CKD-associated osteoporosis will evolve due to the update and that it will reflect the use of DXA to screen patients for risk of fracture and target them for anti-fracture strategies.</a:t>
            </a:r>
            <a:endParaRPr sz="2400"/>
          </a:p>
        </p:txBody>
      </p:sp>
      <p:sp>
        <p:nvSpPr>
          <p:cNvPr id="174" name="Google Shape;174;p7"/>
          <p:cNvSpPr txBox="1"/>
          <p:nvPr/>
        </p:nvSpPr>
        <p:spPr>
          <a:xfrm>
            <a:off x="8772040" y="6501107"/>
            <a:ext cx="2824566"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00" u="none" cap="none" strike="noStrike">
                <a:solidFill>
                  <a:schemeClr val="dk1"/>
                </a:solidFill>
                <a:latin typeface="Garamond"/>
                <a:ea typeface="Garamond"/>
                <a:cs typeface="Garamond"/>
                <a:sym typeface="Garamond"/>
              </a:rPr>
              <a:t>Clin J Am Soc Nephrol 13: 962–969, 2018.</a:t>
            </a:r>
            <a:endParaRPr b="0" i="0" sz="1200" u="none" cap="none" strike="noStrike">
              <a:solidFill>
                <a:schemeClr val="dk1"/>
              </a:solidFill>
              <a:latin typeface="Garamond"/>
              <a:ea typeface="Garamond"/>
              <a:cs typeface="Garamond"/>
              <a:sym typeface="Garamon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70"/>
          <p:cNvSpPr txBox="1"/>
          <p:nvPr>
            <p:ph type="title"/>
          </p:nvPr>
        </p:nvSpPr>
        <p:spPr>
          <a:xfrm>
            <a:off x="838200" y="365125"/>
            <a:ext cx="10515600" cy="95223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aramond"/>
              <a:buNone/>
            </a:pPr>
            <a:r>
              <a:rPr b="1" lang="en-US" sz="3200"/>
              <a:t>Summary and recommendations </a:t>
            </a:r>
            <a:endParaRPr/>
          </a:p>
        </p:txBody>
      </p:sp>
      <p:grpSp>
        <p:nvGrpSpPr>
          <p:cNvPr id="920" name="Google Shape;920;p70"/>
          <p:cNvGrpSpPr/>
          <p:nvPr/>
        </p:nvGrpSpPr>
        <p:grpSpPr>
          <a:xfrm>
            <a:off x="841486" y="1978740"/>
            <a:ext cx="10509027" cy="4045106"/>
            <a:chOff x="3286" y="153115"/>
            <a:chExt cx="10509027" cy="4045106"/>
          </a:xfrm>
        </p:grpSpPr>
        <p:sp>
          <p:nvSpPr>
            <p:cNvPr id="921" name="Google Shape;921;p70"/>
            <p:cNvSpPr/>
            <p:nvPr/>
          </p:nvSpPr>
          <p:spPr>
            <a:xfrm>
              <a:off x="3286" y="153115"/>
              <a:ext cx="3203971" cy="432000"/>
            </a:xfrm>
            <a:prstGeom prst="rect">
              <a:avLst/>
            </a:prstGeom>
            <a:solidFill>
              <a:srgbClr val="4372C3"/>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0"/>
            <p:cNvSpPr txBox="1"/>
            <p:nvPr/>
          </p:nvSpPr>
          <p:spPr>
            <a:xfrm>
              <a:off x="3286" y="153115"/>
              <a:ext cx="3203971" cy="432000"/>
            </a:xfrm>
            <a:prstGeom prst="rect">
              <a:avLst/>
            </a:prstGeom>
            <a:noFill/>
            <a:ln>
              <a:noFill/>
            </a:ln>
          </p:spPr>
          <p:txBody>
            <a:bodyPr anchorCtr="0" anchor="ctr" bIns="60950" lIns="106675" spcFirstLastPara="1" rIns="106675" wrap="square" tIns="60950">
              <a:noAutofit/>
            </a:bodyPr>
            <a:lstStyle/>
            <a:p>
              <a:pPr indent="0" lvl="0" marL="0" marR="0" rtl="0" algn="ctr">
                <a:lnSpc>
                  <a:spcPct val="90000"/>
                </a:lnSpc>
                <a:spcBef>
                  <a:spcPts val="0"/>
                </a:spcBef>
                <a:spcAft>
                  <a:spcPts val="0"/>
                </a:spcAft>
                <a:buClr>
                  <a:schemeClr val="lt1"/>
                </a:buClr>
                <a:buSzPts val="1500"/>
                <a:buFont typeface="Garamond"/>
                <a:buNone/>
              </a:pPr>
              <a:r>
                <a:rPr b="1" i="0" lang="en-US" sz="1500">
                  <a:solidFill>
                    <a:schemeClr val="lt1"/>
                  </a:solidFill>
                  <a:latin typeface="Garamond"/>
                  <a:ea typeface="Garamond"/>
                  <a:cs typeface="Garamond"/>
                  <a:sym typeface="Garamond"/>
                </a:rPr>
                <a:t>eGFR ≥30 mL/min/1.73 m</a:t>
              </a:r>
              <a:endParaRPr sz="1500">
                <a:solidFill>
                  <a:schemeClr val="lt1"/>
                </a:solidFill>
                <a:latin typeface="Garamond"/>
                <a:ea typeface="Garamond"/>
                <a:cs typeface="Garamond"/>
                <a:sym typeface="Garamond"/>
              </a:endParaRPr>
            </a:p>
          </p:txBody>
        </p:sp>
        <p:sp>
          <p:nvSpPr>
            <p:cNvPr id="923" name="Google Shape;923;p70"/>
            <p:cNvSpPr/>
            <p:nvPr/>
          </p:nvSpPr>
          <p:spPr>
            <a:xfrm>
              <a:off x="3286" y="585115"/>
              <a:ext cx="3203971" cy="3613106"/>
            </a:xfrm>
            <a:prstGeom prst="rect">
              <a:avLst/>
            </a:prstGeom>
            <a:solidFill>
              <a:srgbClr val="CCD3EA">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0"/>
            <p:cNvSpPr txBox="1"/>
            <p:nvPr/>
          </p:nvSpPr>
          <p:spPr>
            <a:xfrm>
              <a:off x="3286" y="585115"/>
              <a:ext cx="3203971" cy="3613106"/>
            </a:xfrm>
            <a:prstGeom prst="rect">
              <a:avLst/>
            </a:prstGeom>
            <a:noFill/>
            <a:ln>
              <a:noFill/>
            </a:ln>
          </p:spPr>
          <p:txBody>
            <a:bodyPr anchorCtr="0" anchor="t" bIns="120000" lIns="80000" spcFirstLastPara="1" rIns="106675" wrap="square" tIns="80000">
              <a:noAutofit/>
            </a:bodyPr>
            <a:lstStyle/>
            <a:p>
              <a:pPr indent="-114300" lvl="1" marL="114300" marR="0" rtl="0" algn="l">
                <a:lnSpc>
                  <a:spcPct val="90000"/>
                </a:lnSpc>
                <a:spcBef>
                  <a:spcPts val="0"/>
                </a:spcBef>
                <a:spcAft>
                  <a:spcPts val="0"/>
                </a:spcAft>
                <a:buClr>
                  <a:schemeClr val="dk1"/>
                </a:buClr>
                <a:buSzPts val="1500"/>
                <a:buFont typeface="Garamond"/>
                <a:buChar char="•"/>
              </a:pPr>
              <a:r>
                <a:rPr b="0" i="0" lang="en-US" sz="1500" u="none" cap="none" strike="noStrike">
                  <a:solidFill>
                    <a:schemeClr val="dk1"/>
                  </a:solidFill>
                  <a:latin typeface="Garamond"/>
                  <a:ea typeface="Garamond"/>
                  <a:cs typeface="Garamond"/>
                  <a:sym typeface="Garamond"/>
                </a:rPr>
                <a:t>Patients with an eGFR ≥30 mL/min/1.73 m should have calcium and vitamin D supplementation similar to patients with normal GFR, as long as there is no biochemical evidence for CKD-MBD (chronic kidney disease-mineral bone disorder; eg, hyperparathyroidism, hyperphosphatemia) </a:t>
              </a:r>
              <a:endParaRPr b="0" i="0" sz="1500" u="none" cap="none" strike="noStrike">
                <a:solidFill>
                  <a:schemeClr val="dk1"/>
                </a:solidFill>
                <a:latin typeface="Garamond"/>
                <a:ea typeface="Garamond"/>
                <a:cs typeface="Garamond"/>
                <a:sym typeface="Garamond"/>
              </a:endParaRPr>
            </a:p>
          </p:txBody>
        </p:sp>
        <p:sp>
          <p:nvSpPr>
            <p:cNvPr id="925" name="Google Shape;925;p70"/>
            <p:cNvSpPr/>
            <p:nvPr/>
          </p:nvSpPr>
          <p:spPr>
            <a:xfrm>
              <a:off x="3655814" y="153115"/>
              <a:ext cx="3203971" cy="432000"/>
            </a:xfrm>
            <a:prstGeom prst="rect">
              <a:avLst/>
            </a:prstGeom>
            <a:solidFill>
              <a:srgbClr val="4372C3"/>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0"/>
            <p:cNvSpPr txBox="1"/>
            <p:nvPr/>
          </p:nvSpPr>
          <p:spPr>
            <a:xfrm>
              <a:off x="3655814" y="153115"/>
              <a:ext cx="3203971" cy="432000"/>
            </a:xfrm>
            <a:prstGeom prst="rect">
              <a:avLst/>
            </a:prstGeom>
            <a:noFill/>
            <a:ln>
              <a:noFill/>
            </a:ln>
          </p:spPr>
          <p:txBody>
            <a:bodyPr anchorCtr="0" anchor="ctr" bIns="60950" lIns="106675" spcFirstLastPara="1" rIns="106675" wrap="square" tIns="60950">
              <a:noAutofit/>
            </a:bodyPr>
            <a:lstStyle/>
            <a:p>
              <a:pPr indent="0" lvl="0" marL="0" marR="0" rtl="0" algn="ctr">
                <a:lnSpc>
                  <a:spcPct val="90000"/>
                </a:lnSpc>
                <a:spcBef>
                  <a:spcPts val="0"/>
                </a:spcBef>
                <a:spcAft>
                  <a:spcPts val="0"/>
                </a:spcAft>
                <a:buClr>
                  <a:schemeClr val="lt1"/>
                </a:buClr>
                <a:buSzPts val="1500"/>
                <a:buFont typeface="Garamond"/>
                <a:buNone/>
              </a:pPr>
              <a:r>
                <a:rPr b="1" i="0" lang="en-US" sz="1500">
                  <a:solidFill>
                    <a:schemeClr val="lt1"/>
                  </a:solidFill>
                  <a:latin typeface="Garamond"/>
                  <a:ea typeface="Garamond"/>
                  <a:cs typeface="Garamond"/>
                  <a:sym typeface="Garamond"/>
                </a:rPr>
                <a:t>eGFR &lt;30 mL/min/1.73 </a:t>
              </a:r>
              <a:endParaRPr sz="1500">
                <a:solidFill>
                  <a:schemeClr val="lt1"/>
                </a:solidFill>
                <a:latin typeface="Garamond"/>
                <a:ea typeface="Garamond"/>
                <a:cs typeface="Garamond"/>
                <a:sym typeface="Garamond"/>
              </a:endParaRPr>
            </a:p>
          </p:txBody>
        </p:sp>
        <p:sp>
          <p:nvSpPr>
            <p:cNvPr id="927" name="Google Shape;927;p70"/>
            <p:cNvSpPr/>
            <p:nvPr/>
          </p:nvSpPr>
          <p:spPr>
            <a:xfrm>
              <a:off x="3655814" y="585115"/>
              <a:ext cx="3203971" cy="3613106"/>
            </a:xfrm>
            <a:prstGeom prst="rect">
              <a:avLst/>
            </a:prstGeom>
            <a:solidFill>
              <a:srgbClr val="CCD3EA">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0"/>
            <p:cNvSpPr txBox="1"/>
            <p:nvPr/>
          </p:nvSpPr>
          <p:spPr>
            <a:xfrm>
              <a:off x="3655814" y="585115"/>
              <a:ext cx="3203971" cy="3613106"/>
            </a:xfrm>
            <a:prstGeom prst="rect">
              <a:avLst/>
            </a:prstGeom>
            <a:noFill/>
            <a:ln>
              <a:noFill/>
            </a:ln>
          </p:spPr>
          <p:txBody>
            <a:bodyPr anchorCtr="0" anchor="t" bIns="120000" lIns="80000" spcFirstLastPara="1" rIns="106675" wrap="square" tIns="80000">
              <a:noAutofit/>
            </a:bodyPr>
            <a:lstStyle/>
            <a:p>
              <a:pPr indent="-114300" lvl="1" marL="114300" marR="0" rtl="0" algn="l">
                <a:lnSpc>
                  <a:spcPct val="90000"/>
                </a:lnSpc>
                <a:spcBef>
                  <a:spcPts val="0"/>
                </a:spcBef>
                <a:spcAft>
                  <a:spcPts val="0"/>
                </a:spcAft>
                <a:buClr>
                  <a:schemeClr val="dk1"/>
                </a:buClr>
                <a:buSzPts val="1500"/>
                <a:buFont typeface="Garamond"/>
                <a:buChar char="•"/>
              </a:pPr>
              <a:r>
                <a:rPr b="0" i="0" lang="en-US" sz="1500" u="none" cap="none" strike="noStrike">
                  <a:solidFill>
                    <a:schemeClr val="dk1"/>
                  </a:solidFill>
                  <a:latin typeface="Garamond"/>
                  <a:ea typeface="Garamond"/>
                  <a:cs typeface="Garamond"/>
                  <a:sym typeface="Garamond"/>
                </a:rPr>
                <a:t>For patients with an eGFR &lt;30 mL/min/1.73 m, we suggest calcium and vitamin D supplementation (</a:t>
              </a:r>
              <a:r>
                <a:rPr b="1" i="0" lang="en-US" sz="1500" u="none" cap="none" strike="noStrike">
                  <a:solidFill>
                    <a:schemeClr val="dk1"/>
                  </a:solidFill>
                  <a:latin typeface="Garamond"/>
                  <a:ea typeface="Garamond"/>
                  <a:cs typeface="Garamond"/>
                  <a:sym typeface="Garamond"/>
                </a:rPr>
                <a:t>Grade 2C</a:t>
              </a:r>
              <a:r>
                <a:rPr b="0" i="0" lang="en-US" sz="1500" u="none" cap="none" strike="noStrike">
                  <a:solidFill>
                    <a:schemeClr val="dk1"/>
                  </a:solidFill>
                  <a:latin typeface="Garamond"/>
                  <a:ea typeface="Garamond"/>
                  <a:cs typeface="Garamond"/>
                  <a:sym typeface="Garamond"/>
                </a:rPr>
                <a:t>). </a:t>
              </a:r>
              <a:endParaRPr b="0" i="0" sz="1500" u="none" cap="none" strike="noStrike">
                <a:solidFill>
                  <a:schemeClr val="dk1"/>
                </a:solidFill>
                <a:latin typeface="Garamond"/>
                <a:ea typeface="Garamond"/>
                <a:cs typeface="Garamond"/>
                <a:sym typeface="Garamond"/>
              </a:endParaRPr>
            </a:p>
            <a:p>
              <a:pPr indent="-114300" lvl="1" marL="114300" marR="0" rtl="0" algn="l">
                <a:lnSpc>
                  <a:spcPct val="90000"/>
                </a:lnSpc>
                <a:spcBef>
                  <a:spcPts val="225"/>
                </a:spcBef>
                <a:spcAft>
                  <a:spcPts val="0"/>
                </a:spcAft>
                <a:buClr>
                  <a:schemeClr val="dk1"/>
                </a:buClr>
                <a:buSzPts val="1500"/>
                <a:buFont typeface="Garamond"/>
                <a:buChar char="•"/>
              </a:pPr>
              <a:r>
                <a:rPr b="0" i="0" lang="en-US" sz="1500" u="none" cap="none" strike="noStrike">
                  <a:solidFill>
                    <a:schemeClr val="dk1"/>
                  </a:solidFill>
                  <a:latin typeface="Garamond"/>
                  <a:ea typeface="Garamond"/>
                  <a:cs typeface="Garamond"/>
                  <a:sym typeface="Garamond"/>
                </a:rPr>
                <a:t>The target calcium intake (total diet plus supplement) is 1200 mg/day, with 500 mg/day or less of this total amount provided by calcium supplementation. </a:t>
              </a:r>
              <a:endParaRPr b="0" i="0" sz="1500" u="none" cap="none" strike="noStrike">
                <a:solidFill>
                  <a:schemeClr val="dk1"/>
                </a:solidFill>
                <a:latin typeface="Garamond"/>
                <a:ea typeface="Garamond"/>
                <a:cs typeface="Garamond"/>
                <a:sym typeface="Garamond"/>
              </a:endParaRPr>
            </a:p>
            <a:p>
              <a:pPr indent="-114300" lvl="1" marL="114300" marR="0" rtl="0" algn="l">
                <a:lnSpc>
                  <a:spcPct val="90000"/>
                </a:lnSpc>
                <a:spcBef>
                  <a:spcPts val="225"/>
                </a:spcBef>
                <a:spcAft>
                  <a:spcPts val="0"/>
                </a:spcAft>
                <a:buClr>
                  <a:schemeClr val="dk1"/>
                </a:buClr>
                <a:buSzPts val="1500"/>
                <a:buFont typeface="Garamond"/>
                <a:buChar char="•"/>
              </a:pPr>
              <a:r>
                <a:rPr b="0" i="0" lang="en-US" sz="1500" u="none" cap="none" strike="noStrike">
                  <a:solidFill>
                    <a:schemeClr val="dk1"/>
                  </a:solidFill>
                  <a:latin typeface="Garamond"/>
                  <a:ea typeface="Garamond"/>
                  <a:cs typeface="Garamond"/>
                  <a:sym typeface="Garamond"/>
                </a:rPr>
                <a:t>The difference between the calcium provided by supplementation and total calcium intake should be provided by nutritional means. </a:t>
              </a:r>
              <a:endParaRPr b="0" i="0" sz="1500" u="none" cap="none" strike="noStrike">
                <a:solidFill>
                  <a:schemeClr val="dk1"/>
                </a:solidFill>
                <a:latin typeface="Garamond"/>
                <a:ea typeface="Garamond"/>
                <a:cs typeface="Garamond"/>
                <a:sym typeface="Garamond"/>
              </a:endParaRPr>
            </a:p>
            <a:p>
              <a:pPr indent="-114300" lvl="1" marL="114300" marR="0" rtl="0" algn="l">
                <a:lnSpc>
                  <a:spcPct val="90000"/>
                </a:lnSpc>
                <a:spcBef>
                  <a:spcPts val="225"/>
                </a:spcBef>
                <a:spcAft>
                  <a:spcPts val="0"/>
                </a:spcAft>
                <a:buClr>
                  <a:schemeClr val="dk1"/>
                </a:buClr>
                <a:buSzPts val="1500"/>
                <a:buFont typeface="Garamond"/>
                <a:buChar char="•"/>
              </a:pPr>
              <a:r>
                <a:rPr b="0" i="0" lang="en-US" sz="1500" u="none" cap="none" strike="noStrike">
                  <a:solidFill>
                    <a:schemeClr val="dk1"/>
                  </a:solidFill>
                  <a:latin typeface="Garamond"/>
                  <a:ea typeface="Garamond"/>
                  <a:cs typeface="Garamond"/>
                  <a:sym typeface="Garamond"/>
                </a:rPr>
                <a:t>In addition, patients should take 800IU of vitamin D daily. </a:t>
              </a:r>
              <a:endParaRPr b="0" i="0" sz="1500" u="none" cap="none" strike="noStrike">
                <a:solidFill>
                  <a:schemeClr val="dk1"/>
                </a:solidFill>
                <a:latin typeface="Garamond"/>
                <a:ea typeface="Garamond"/>
                <a:cs typeface="Garamond"/>
                <a:sym typeface="Garamond"/>
              </a:endParaRPr>
            </a:p>
          </p:txBody>
        </p:sp>
        <p:sp>
          <p:nvSpPr>
            <p:cNvPr id="929" name="Google Shape;929;p70"/>
            <p:cNvSpPr/>
            <p:nvPr/>
          </p:nvSpPr>
          <p:spPr>
            <a:xfrm>
              <a:off x="7308342" y="153115"/>
              <a:ext cx="3203971" cy="432000"/>
            </a:xfrm>
            <a:prstGeom prst="rect">
              <a:avLst/>
            </a:prstGeom>
            <a:solidFill>
              <a:srgbClr val="4372C3"/>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0"/>
            <p:cNvSpPr txBox="1"/>
            <p:nvPr/>
          </p:nvSpPr>
          <p:spPr>
            <a:xfrm>
              <a:off x="7308342" y="153115"/>
              <a:ext cx="3203971" cy="432000"/>
            </a:xfrm>
            <a:prstGeom prst="rect">
              <a:avLst/>
            </a:prstGeom>
            <a:noFill/>
            <a:ln>
              <a:noFill/>
            </a:ln>
          </p:spPr>
          <p:txBody>
            <a:bodyPr anchorCtr="0" anchor="ctr" bIns="60950" lIns="106675" spcFirstLastPara="1" rIns="106675" wrap="square" tIns="60950">
              <a:noAutofit/>
            </a:bodyPr>
            <a:lstStyle/>
            <a:p>
              <a:pPr indent="0" lvl="0" marL="0" marR="0" rtl="0" algn="ctr">
                <a:lnSpc>
                  <a:spcPct val="90000"/>
                </a:lnSpc>
                <a:spcBef>
                  <a:spcPts val="0"/>
                </a:spcBef>
                <a:spcAft>
                  <a:spcPts val="0"/>
                </a:spcAft>
                <a:buClr>
                  <a:schemeClr val="lt1"/>
                </a:buClr>
                <a:buSzPts val="1500"/>
                <a:buFont typeface="Garamond"/>
                <a:buNone/>
              </a:pPr>
              <a:r>
                <a:rPr b="1" i="0" lang="en-US" sz="1500">
                  <a:solidFill>
                    <a:schemeClr val="lt1"/>
                  </a:solidFill>
                  <a:latin typeface="Garamond"/>
                  <a:ea typeface="Garamond"/>
                  <a:cs typeface="Garamond"/>
                  <a:sym typeface="Garamond"/>
                </a:rPr>
                <a:t>Treatment of hypogonadism</a:t>
              </a:r>
              <a:endParaRPr sz="1500">
                <a:solidFill>
                  <a:schemeClr val="lt1"/>
                </a:solidFill>
                <a:latin typeface="Garamond"/>
                <a:ea typeface="Garamond"/>
                <a:cs typeface="Garamond"/>
                <a:sym typeface="Garamond"/>
              </a:endParaRPr>
            </a:p>
          </p:txBody>
        </p:sp>
        <p:sp>
          <p:nvSpPr>
            <p:cNvPr id="931" name="Google Shape;931;p70"/>
            <p:cNvSpPr/>
            <p:nvPr/>
          </p:nvSpPr>
          <p:spPr>
            <a:xfrm>
              <a:off x="7308342" y="585115"/>
              <a:ext cx="3203971" cy="3613106"/>
            </a:xfrm>
            <a:prstGeom prst="rect">
              <a:avLst/>
            </a:prstGeom>
            <a:solidFill>
              <a:srgbClr val="CCD3EA">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0"/>
            <p:cNvSpPr txBox="1"/>
            <p:nvPr/>
          </p:nvSpPr>
          <p:spPr>
            <a:xfrm>
              <a:off x="7308342" y="585115"/>
              <a:ext cx="3203971" cy="3613106"/>
            </a:xfrm>
            <a:prstGeom prst="rect">
              <a:avLst/>
            </a:prstGeom>
            <a:noFill/>
            <a:ln>
              <a:noFill/>
            </a:ln>
          </p:spPr>
          <p:txBody>
            <a:bodyPr anchorCtr="0" anchor="t" bIns="120000" lIns="80000" spcFirstLastPara="1" rIns="106675" wrap="square" tIns="80000">
              <a:noAutofit/>
            </a:bodyPr>
            <a:lstStyle/>
            <a:p>
              <a:pPr indent="-114300" lvl="1" marL="114300" marR="0" rtl="0" algn="l">
                <a:lnSpc>
                  <a:spcPct val="90000"/>
                </a:lnSpc>
                <a:spcBef>
                  <a:spcPts val="0"/>
                </a:spcBef>
                <a:spcAft>
                  <a:spcPts val="0"/>
                </a:spcAft>
                <a:buClr>
                  <a:schemeClr val="dk1"/>
                </a:buClr>
                <a:buSzPts val="1500"/>
                <a:buFont typeface="Garamond"/>
                <a:buChar char="•"/>
              </a:pPr>
              <a:r>
                <a:rPr b="0" i="0" lang="en-US" sz="1500" u="none" cap="none" strike="noStrike">
                  <a:solidFill>
                    <a:schemeClr val="dk1"/>
                  </a:solidFill>
                  <a:latin typeface="Garamond"/>
                  <a:ea typeface="Garamond"/>
                  <a:cs typeface="Garamond"/>
                  <a:sym typeface="Garamond"/>
                </a:rPr>
                <a:t>For hypogonadal, premenopausal women with CKD and low bone mass and/or fragility fracture, we suggest oral contraceptive (if not contraindicated) or estradiol/progestin replacement therapy as initial therapy, rather than pharmacologic therapy (</a:t>
              </a:r>
              <a:r>
                <a:rPr b="1" i="0" lang="en-US" sz="1500" u="none" cap="none" strike="noStrike">
                  <a:solidFill>
                    <a:schemeClr val="dk1"/>
                  </a:solidFill>
                  <a:latin typeface="Garamond"/>
                  <a:ea typeface="Garamond"/>
                  <a:cs typeface="Garamond"/>
                  <a:sym typeface="Garamond"/>
                </a:rPr>
                <a:t>Grade 2B</a:t>
              </a:r>
              <a:r>
                <a:rPr b="0" i="0" lang="en-US" sz="1500" u="none" cap="none" strike="noStrike">
                  <a:solidFill>
                    <a:schemeClr val="dk1"/>
                  </a:solidFill>
                  <a:latin typeface="Garamond"/>
                  <a:ea typeface="Garamond"/>
                  <a:cs typeface="Garamond"/>
                  <a:sym typeface="Garamond"/>
                </a:rPr>
                <a:t>). </a:t>
              </a:r>
              <a:endParaRPr b="0" i="0" sz="1500" u="none" cap="none" strike="noStrike">
                <a:solidFill>
                  <a:schemeClr val="dk1"/>
                </a:solidFill>
                <a:latin typeface="Garamond"/>
                <a:ea typeface="Garamond"/>
                <a:cs typeface="Garamond"/>
                <a:sym typeface="Garamond"/>
              </a:endParaRPr>
            </a:p>
            <a:p>
              <a:pPr indent="-114300" lvl="1" marL="114300" marR="0" rtl="0" algn="l">
                <a:lnSpc>
                  <a:spcPct val="90000"/>
                </a:lnSpc>
                <a:spcBef>
                  <a:spcPts val="225"/>
                </a:spcBef>
                <a:spcAft>
                  <a:spcPts val="0"/>
                </a:spcAft>
                <a:buClr>
                  <a:schemeClr val="dk1"/>
                </a:buClr>
                <a:buSzPts val="1500"/>
                <a:buFont typeface="Garamond"/>
                <a:buChar char="•"/>
              </a:pPr>
              <a:r>
                <a:rPr b="0" i="0" lang="en-US" sz="1500" u="none" cap="none" strike="noStrike">
                  <a:solidFill>
                    <a:schemeClr val="dk1"/>
                  </a:solidFill>
                  <a:latin typeface="Garamond"/>
                  <a:ea typeface="Garamond"/>
                  <a:cs typeface="Garamond"/>
                  <a:sym typeface="Garamond"/>
                </a:rPr>
                <a:t>For men with CKD, osteoporosis, and symptomatic hypogonadism, we recommend testosterone therapy (if not contraindicated) (</a:t>
              </a:r>
              <a:r>
                <a:rPr b="1" i="0" lang="en-US" sz="1500" u="none" cap="none" strike="noStrike">
                  <a:solidFill>
                    <a:schemeClr val="dk1"/>
                  </a:solidFill>
                  <a:latin typeface="Garamond"/>
                  <a:ea typeface="Garamond"/>
                  <a:cs typeface="Garamond"/>
                  <a:sym typeface="Garamond"/>
                </a:rPr>
                <a:t>Grade 1B</a:t>
              </a:r>
              <a:r>
                <a:rPr b="0" i="0" lang="en-US" sz="1500" u="none" cap="none" strike="noStrike">
                  <a:solidFill>
                    <a:schemeClr val="dk1"/>
                  </a:solidFill>
                  <a:latin typeface="Garamond"/>
                  <a:ea typeface="Garamond"/>
                  <a:cs typeface="Garamond"/>
                  <a:sym typeface="Garamond"/>
                </a:rPr>
                <a:t>). </a:t>
              </a:r>
              <a:endParaRPr b="0" i="0" sz="1500" u="none" cap="none" strike="noStrike">
                <a:solidFill>
                  <a:schemeClr val="dk1"/>
                </a:solidFill>
                <a:latin typeface="Garamond"/>
                <a:ea typeface="Garamond"/>
                <a:cs typeface="Garamond"/>
                <a:sym typeface="Garamond"/>
              </a:endParaRPr>
            </a:p>
            <a:p>
              <a:pPr indent="-114300" lvl="1" marL="114300" marR="0" rtl="0" algn="l">
                <a:lnSpc>
                  <a:spcPct val="90000"/>
                </a:lnSpc>
                <a:spcBef>
                  <a:spcPts val="225"/>
                </a:spcBef>
                <a:spcAft>
                  <a:spcPts val="0"/>
                </a:spcAft>
                <a:buClr>
                  <a:schemeClr val="dk1"/>
                </a:buClr>
                <a:buSzPts val="1500"/>
                <a:buFont typeface="Garamond"/>
                <a:buChar char="•"/>
              </a:pPr>
              <a:r>
                <a:rPr b="0" i="0" lang="en-US" sz="1500" u="none" cap="none" strike="noStrike">
                  <a:solidFill>
                    <a:schemeClr val="dk1"/>
                  </a:solidFill>
                  <a:latin typeface="Garamond"/>
                  <a:ea typeface="Garamond"/>
                  <a:cs typeface="Garamond"/>
                  <a:sym typeface="Garamond"/>
                </a:rPr>
                <a:t>Premenopausal women and men with CKD who are taking hormone replacement therapy may not require additional pharmacologic therapy for osteoporosis </a:t>
              </a:r>
              <a:endParaRPr b="0" i="0" sz="1500" u="none" cap="none" strike="noStrike">
                <a:solidFill>
                  <a:schemeClr val="dk1"/>
                </a:solidFill>
                <a:latin typeface="Garamond"/>
                <a:ea typeface="Garamond"/>
                <a:cs typeface="Garamond"/>
                <a:sym typeface="Garamond"/>
              </a:endParaRPr>
            </a:p>
          </p:txBody>
        </p:sp>
      </p:grpSp>
      <p:sp>
        <p:nvSpPr>
          <p:cNvPr id="933" name="Google Shape;933;p70"/>
          <p:cNvSpPr txBox="1"/>
          <p:nvPr/>
        </p:nvSpPr>
        <p:spPr>
          <a:xfrm>
            <a:off x="838200" y="1317356"/>
            <a:ext cx="6098582" cy="40011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a:solidFill>
                  <a:schemeClr val="dk1"/>
                </a:solidFill>
                <a:latin typeface="Garamond"/>
                <a:ea typeface="Garamond"/>
                <a:cs typeface="Garamond"/>
                <a:sym typeface="Garamond"/>
              </a:rPr>
              <a:t>Calcium and vitamin D supplementation</a:t>
            </a:r>
            <a:endParaRPr sz="2000">
              <a:solidFill>
                <a:schemeClr val="dk1"/>
              </a:solidFill>
              <a:latin typeface="Garamond"/>
              <a:ea typeface="Garamond"/>
              <a:cs typeface="Garamond"/>
              <a:sym typeface="Garamon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71"/>
          <p:cNvSpPr txBox="1"/>
          <p:nvPr>
            <p:ph type="title"/>
          </p:nvPr>
        </p:nvSpPr>
        <p:spPr>
          <a:xfrm>
            <a:off x="838200" y="365126"/>
            <a:ext cx="10515600" cy="10297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aramond"/>
              <a:buNone/>
            </a:pPr>
            <a:r>
              <a:rPr b="1" lang="en-US" sz="3200"/>
              <a:t>Summary and recommendations </a:t>
            </a:r>
            <a:endParaRPr/>
          </a:p>
        </p:txBody>
      </p:sp>
      <p:grpSp>
        <p:nvGrpSpPr>
          <p:cNvPr id="940" name="Google Shape;940;p71"/>
          <p:cNvGrpSpPr/>
          <p:nvPr/>
        </p:nvGrpSpPr>
        <p:grpSpPr>
          <a:xfrm>
            <a:off x="841486" y="1850076"/>
            <a:ext cx="10509027" cy="3126960"/>
            <a:chOff x="3286" y="24451"/>
            <a:chExt cx="10509027" cy="3126960"/>
          </a:xfrm>
        </p:grpSpPr>
        <p:sp>
          <p:nvSpPr>
            <p:cNvPr id="941" name="Google Shape;941;p71"/>
            <p:cNvSpPr/>
            <p:nvPr/>
          </p:nvSpPr>
          <p:spPr>
            <a:xfrm>
              <a:off x="3286" y="24451"/>
              <a:ext cx="3203971" cy="1238400"/>
            </a:xfrm>
            <a:prstGeom prst="rect">
              <a:avLst/>
            </a:prstGeom>
            <a:solidFill>
              <a:srgbClr val="4372C3"/>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1"/>
            <p:cNvSpPr txBox="1"/>
            <p:nvPr/>
          </p:nvSpPr>
          <p:spPr>
            <a:xfrm>
              <a:off x="3286" y="24451"/>
              <a:ext cx="3203971" cy="1238400"/>
            </a:xfrm>
            <a:prstGeom prst="rect">
              <a:avLst/>
            </a:prstGeom>
            <a:noFill/>
            <a:ln>
              <a:noFill/>
            </a:ln>
          </p:spPr>
          <p:txBody>
            <a:bodyPr anchorCtr="0" anchor="ctr" bIns="65000" lIns="113775" spcFirstLastPara="1" rIns="113775" wrap="square" tIns="65000">
              <a:noAutofit/>
            </a:bodyPr>
            <a:lstStyle/>
            <a:p>
              <a:pPr indent="0" lvl="0" marL="0" marR="0" rtl="0" algn="ctr">
                <a:lnSpc>
                  <a:spcPct val="90000"/>
                </a:lnSpc>
                <a:spcBef>
                  <a:spcPts val="0"/>
                </a:spcBef>
                <a:spcAft>
                  <a:spcPts val="0"/>
                </a:spcAft>
                <a:buClr>
                  <a:schemeClr val="lt1"/>
                </a:buClr>
                <a:buSzPts val="1600"/>
                <a:buFont typeface="Garamond"/>
                <a:buNone/>
              </a:pPr>
              <a:r>
                <a:rPr b="1" i="0" lang="en-US" sz="1600">
                  <a:solidFill>
                    <a:schemeClr val="lt1"/>
                  </a:solidFill>
                  <a:latin typeface="Garamond"/>
                  <a:ea typeface="Garamond"/>
                  <a:cs typeface="Garamond"/>
                  <a:sym typeface="Garamond"/>
                </a:rPr>
                <a:t>eGFR ≥30 mL/min/1.73 m and no evidence of CKD-MBD </a:t>
              </a:r>
              <a:endParaRPr sz="1600">
                <a:solidFill>
                  <a:schemeClr val="lt1"/>
                </a:solidFill>
                <a:latin typeface="Garamond"/>
                <a:ea typeface="Garamond"/>
                <a:cs typeface="Garamond"/>
                <a:sym typeface="Garamond"/>
              </a:endParaRPr>
            </a:p>
          </p:txBody>
        </p:sp>
        <p:sp>
          <p:nvSpPr>
            <p:cNvPr id="943" name="Google Shape;943;p71"/>
            <p:cNvSpPr/>
            <p:nvPr/>
          </p:nvSpPr>
          <p:spPr>
            <a:xfrm>
              <a:off x="3286" y="1262851"/>
              <a:ext cx="3203971" cy="1888560"/>
            </a:xfrm>
            <a:prstGeom prst="rect">
              <a:avLst/>
            </a:prstGeom>
            <a:solidFill>
              <a:srgbClr val="CCD3EA">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1"/>
            <p:cNvSpPr txBox="1"/>
            <p:nvPr/>
          </p:nvSpPr>
          <p:spPr>
            <a:xfrm>
              <a:off x="3286" y="1262851"/>
              <a:ext cx="3203971" cy="1888560"/>
            </a:xfrm>
            <a:prstGeom prst="rect">
              <a:avLst/>
            </a:prstGeom>
            <a:noFill/>
            <a:ln>
              <a:noFill/>
            </a:ln>
          </p:spPr>
          <p:txBody>
            <a:bodyPr anchorCtr="0" anchor="t" bIns="128000" lIns="85325" spcFirstLastPara="1" rIns="113775" wrap="square" tIns="85325">
              <a:noAutofit/>
            </a:bodyPr>
            <a:lstStyle/>
            <a:p>
              <a:pPr indent="-171450" lvl="1" marL="171450" marR="0" rtl="0" algn="l">
                <a:lnSpc>
                  <a:spcPct val="90000"/>
                </a:lnSpc>
                <a:spcBef>
                  <a:spcPts val="0"/>
                </a:spcBef>
                <a:spcAft>
                  <a:spcPts val="0"/>
                </a:spcAft>
                <a:buClr>
                  <a:schemeClr val="dk1"/>
                </a:buClr>
                <a:buSzPts val="1600"/>
                <a:buFont typeface="Garamond"/>
                <a:buChar char="•"/>
              </a:pPr>
              <a:r>
                <a:rPr b="0" i="0" lang="en-US" sz="1600" u="none" cap="none" strike="noStrike">
                  <a:solidFill>
                    <a:schemeClr val="dk1"/>
                  </a:solidFill>
                  <a:latin typeface="Garamond"/>
                  <a:ea typeface="Garamond"/>
                  <a:cs typeface="Garamond"/>
                  <a:sym typeface="Garamond"/>
                </a:rPr>
                <a:t>For patients with aneGFR ≥30 mL/min/1.73 m and no evidence of CKD-MBD, the selection of patientsfor pharmacologic therapy should be the same as for patients without CKD </a:t>
              </a:r>
              <a:endParaRPr b="0" i="0" sz="1600" u="none" cap="none" strike="noStrike">
                <a:solidFill>
                  <a:schemeClr val="dk1"/>
                </a:solidFill>
                <a:latin typeface="Garamond"/>
                <a:ea typeface="Garamond"/>
                <a:cs typeface="Garamond"/>
                <a:sym typeface="Garamond"/>
              </a:endParaRPr>
            </a:p>
          </p:txBody>
        </p:sp>
        <p:sp>
          <p:nvSpPr>
            <p:cNvPr id="945" name="Google Shape;945;p71"/>
            <p:cNvSpPr/>
            <p:nvPr/>
          </p:nvSpPr>
          <p:spPr>
            <a:xfrm>
              <a:off x="3655814" y="24451"/>
              <a:ext cx="3203971" cy="1238400"/>
            </a:xfrm>
            <a:prstGeom prst="rect">
              <a:avLst/>
            </a:prstGeom>
            <a:solidFill>
              <a:srgbClr val="4372C3"/>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1"/>
            <p:cNvSpPr txBox="1"/>
            <p:nvPr/>
          </p:nvSpPr>
          <p:spPr>
            <a:xfrm>
              <a:off x="3655814" y="24451"/>
              <a:ext cx="3203971" cy="1238400"/>
            </a:xfrm>
            <a:prstGeom prst="rect">
              <a:avLst/>
            </a:prstGeom>
            <a:noFill/>
            <a:ln>
              <a:noFill/>
            </a:ln>
          </p:spPr>
          <p:txBody>
            <a:bodyPr anchorCtr="0" anchor="ctr" bIns="65000" lIns="113775" spcFirstLastPara="1" rIns="113775" wrap="square" tIns="65000">
              <a:noAutofit/>
            </a:bodyPr>
            <a:lstStyle/>
            <a:p>
              <a:pPr indent="0" lvl="0" marL="0" marR="0" rtl="0" algn="ctr">
                <a:lnSpc>
                  <a:spcPct val="90000"/>
                </a:lnSpc>
                <a:spcBef>
                  <a:spcPts val="0"/>
                </a:spcBef>
                <a:spcAft>
                  <a:spcPts val="0"/>
                </a:spcAft>
                <a:buClr>
                  <a:schemeClr val="lt1"/>
                </a:buClr>
                <a:buSzPts val="1600"/>
                <a:buFont typeface="Garamond"/>
                <a:buNone/>
              </a:pPr>
              <a:r>
                <a:rPr b="1" i="0" lang="en-US" sz="1600">
                  <a:solidFill>
                    <a:schemeClr val="lt1"/>
                  </a:solidFill>
                  <a:latin typeface="Garamond"/>
                  <a:ea typeface="Garamond"/>
                  <a:cs typeface="Garamond"/>
                  <a:sym typeface="Garamond"/>
                </a:rPr>
                <a:t>eGFR &lt;30 mL/min/1.73 m or with evidence of CKD-MBD, without fragility fracture</a:t>
              </a:r>
              <a:endParaRPr sz="1600">
                <a:solidFill>
                  <a:schemeClr val="lt1"/>
                </a:solidFill>
                <a:latin typeface="Garamond"/>
                <a:ea typeface="Garamond"/>
                <a:cs typeface="Garamond"/>
                <a:sym typeface="Garamond"/>
              </a:endParaRPr>
            </a:p>
          </p:txBody>
        </p:sp>
        <p:sp>
          <p:nvSpPr>
            <p:cNvPr id="947" name="Google Shape;947;p71"/>
            <p:cNvSpPr/>
            <p:nvPr/>
          </p:nvSpPr>
          <p:spPr>
            <a:xfrm>
              <a:off x="3655814" y="1262851"/>
              <a:ext cx="3203971" cy="1888560"/>
            </a:xfrm>
            <a:prstGeom prst="rect">
              <a:avLst/>
            </a:prstGeom>
            <a:solidFill>
              <a:srgbClr val="CCD3EA">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1"/>
            <p:cNvSpPr txBox="1"/>
            <p:nvPr/>
          </p:nvSpPr>
          <p:spPr>
            <a:xfrm>
              <a:off x="3655814" y="1262851"/>
              <a:ext cx="3203971" cy="1888560"/>
            </a:xfrm>
            <a:prstGeom prst="rect">
              <a:avLst/>
            </a:prstGeom>
            <a:noFill/>
            <a:ln>
              <a:noFill/>
            </a:ln>
          </p:spPr>
          <p:txBody>
            <a:bodyPr anchorCtr="0" anchor="t" bIns="128000" lIns="85325" spcFirstLastPara="1" rIns="113775" wrap="square" tIns="85325">
              <a:noAutofit/>
            </a:bodyPr>
            <a:lstStyle/>
            <a:p>
              <a:pPr indent="-171450" lvl="1" marL="171450" marR="0" rtl="0" algn="l">
                <a:lnSpc>
                  <a:spcPct val="90000"/>
                </a:lnSpc>
                <a:spcBef>
                  <a:spcPts val="0"/>
                </a:spcBef>
                <a:spcAft>
                  <a:spcPts val="0"/>
                </a:spcAft>
                <a:buClr>
                  <a:schemeClr val="dk1"/>
                </a:buClr>
                <a:buSzPts val="1600"/>
                <a:buFont typeface="Garamond"/>
                <a:buChar char="•"/>
              </a:pPr>
              <a:r>
                <a:rPr b="0" i="0" lang="en-US" sz="1600" u="none" cap="none" strike="noStrike">
                  <a:solidFill>
                    <a:schemeClr val="dk1"/>
                  </a:solidFill>
                  <a:latin typeface="Garamond"/>
                  <a:ea typeface="Garamond"/>
                  <a:cs typeface="Garamond"/>
                  <a:sym typeface="Garamond"/>
                </a:rPr>
                <a:t>For patients with eGFR &lt;30 mL/min/1.73 m (or eGFR ≥30 mL/min/1.73m with evidence of CKD-MBD) and low BMD without fragility fracture, we suggest not treating with pharmacologic therapy </a:t>
              </a:r>
              <a:endParaRPr b="0" i="0" sz="1600" u="none" cap="none" strike="noStrike">
                <a:solidFill>
                  <a:schemeClr val="dk1"/>
                </a:solidFill>
                <a:latin typeface="Garamond"/>
                <a:ea typeface="Garamond"/>
                <a:cs typeface="Garamond"/>
                <a:sym typeface="Garamond"/>
              </a:endParaRPr>
            </a:p>
          </p:txBody>
        </p:sp>
        <p:sp>
          <p:nvSpPr>
            <p:cNvPr id="949" name="Google Shape;949;p71"/>
            <p:cNvSpPr/>
            <p:nvPr/>
          </p:nvSpPr>
          <p:spPr>
            <a:xfrm>
              <a:off x="7308342" y="24451"/>
              <a:ext cx="3203971" cy="1238400"/>
            </a:xfrm>
            <a:prstGeom prst="rect">
              <a:avLst/>
            </a:prstGeom>
            <a:solidFill>
              <a:srgbClr val="4372C3"/>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1"/>
            <p:cNvSpPr txBox="1"/>
            <p:nvPr/>
          </p:nvSpPr>
          <p:spPr>
            <a:xfrm>
              <a:off x="7308342" y="24451"/>
              <a:ext cx="3203971" cy="1238400"/>
            </a:xfrm>
            <a:prstGeom prst="rect">
              <a:avLst/>
            </a:prstGeom>
            <a:noFill/>
            <a:ln>
              <a:noFill/>
            </a:ln>
          </p:spPr>
          <p:txBody>
            <a:bodyPr anchorCtr="0" anchor="ctr" bIns="65000" lIns="113775" spcFirstLastPara="1" rIns="113775" wrap="square" tIns="65000">
              <a:noAutofit/>
            </a:bodyPr>
            <a:lstStyle/>
            <a:p>
              <a:pPr indent="0" lvl="0" marL="0" marR="0" rtl="0" algn="ctr">
                <a:lnSpc>
                  <a:spcPct val="90000"/>
                </a:lnSpc>
                <a:spcBef>
                  <a:spcPts val="0"/>
                </a:spcBef>
                <a:spcAft>
                  <a:spcPts val="0"/>
                </a:spcAft>
                <a:buClr>
                  <a:schemeClr val="lt1"/>
                </a:buClr>
                <a:buSzPts val="1600"/>
                <a:buFont typeface="Garamond"/>
                <a:buNone/>
              </a:pPr>
              <a:r>
                <a:rPr b="1" i="0" lang="en-US" sz="1600">
                  <a:solidFill>
                    <a:schemeClr val="lt1"/>
                  </a:solidFill>
                  <a:latin typeface="Garamond"/>
                  <a:ea typeface="Garamond"/>
                  <a:cs typeface="Garamond"/>
                  <a:sym typeface="Garamond"/>
                </a:rPr>
                <a:t>eGFR &lt;30 mL/min/1.73 m or with evidence of CKD-MBD, with fragility fracture</a:t>
              </a:r>
              <a:endParaRPr sz="1600">
                <a:solidFill>
                  <a:schemeClr val="lt1"/>
                </a:solidFill>
                <a:latin typeface="Garamond"/>
                <a:ea typeface="Garamond"/>
                <a:cs typeface="Garamond"/>
                <a:sym typeface="Garamond"/>
              </a:endParaRPr>
            </a:p>
          </p:txBody>
        </p:sp>
        <p:sp>
          <p:nvSpPr>
            <p:cNvPr id="951" name="Google Shape;951;p71"/>
            <p:cNvSpPr/>
            <p:nvPr/>
          </p:nvSpPr>
          <p:spPr>
            <a:xfrm>
              <a:off x="7308342" y="1262851"/>
              <a:ext cx="3203971" cy="1888560"/>
            </a:xfrm>
            <a:prstGeom prst="rect">
              <a:avLst/>
            </a:prstGeom>
            <a:solidFill>
              <a:srgbClr val="CCD3EA">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1"/>
            <p:cNvSpPr txBox="1"/>
            <p:nvPr/>
          </p:nvSpPr>
          <p:spPr>
            <a:xfrm>
              <a:off x="7308342" y="1262851"/>
              <a:ext cx="3203971" cy="1888560"/>
            </a:xfrm>
            <a:prstGeom prst="rect">
              <a:avLst/>
            </a:prstGeom>
            <a:noFill/>
            <a:ln>
              <a:noFill/>
            </a:ln>
          </p:spPr>
          <p:txBody>
            <a:bodyPr anchorCtr="0" anchor="t" bIns="128000" lIns="85325" spcFirstLastPara="1" rIns="113775" wrap="square" tIns="85325">
              <a:noAutofit/>
            </a:bodyPr>
            <a:lstStyle/>
            <a:p>
              <a:pPr indent="-171450" lvl="1" marL="171450" marR="0" rtl="0" algn="l">
                <a:lnSpc>
                  <a:spcPct val="90000"/>
                </a:lnSpc>
                <a:spcBef>
                  <a:spcPts val="0"/>
                </a:spcBef>
                <a:spcAft>
                  <a:spcPts val="0"/>
                </a:spcAft>
                <a:buClr>
                  <a:schemeClr val="dk1"/>
                </a:buClr>
                <a:buSzPts val="1600"/>
                <a:buFont typeface="Garamond"/>
                <a:buChar char="•"/>
              </a:pPr>
              <a:r>
                <a:rPr b="0" i="0" lang="en-US" sz="1600" u="none" cap="none" strike="noStrike">
                  <a:solidFill>
                    <a:schemeClr val="dk1"/>
                  </a:solidFill>
                  <a:latin typeface="Garamond"/>
                  <a:ea typeface="Garamond"/>
                  <a:cs typeface="Garamond"/>
                  <a:sym typeface="Garamond"/>
                </a:rPr>
                <a:t>Patients with an eGFR &lt;30 mL/min/1.73 m with a fragility fracture may be candidates for pharmacologic therapy </a:t>
              </a:r>
              <a:endParaRPr b="0" i="0" sz="1600" u="none" cap="none" strike="noStrike">
                <a:solidFill>
                  <a:schemeClr val="dk1"/>
                </a:solidFill>
                <a:latin typeface="Garamond"/>
                <a:ea typeface="Garamond"/>
                <a:cs typeface="Garamond"/>
                <a:sym typeface="Garamond"/>
              </a:endParaRPr>
            </a:p>
          </p:txBody>
        </p:sp>
      </p:grpSp>
      <p:sp>
        <p:nvSpPr>
          <p:cNvPr id="953" name="Google Shape;953;p71"/>
          <p:cNvSpPr txBox="1"/>
          <p:nvPr/>
        </p:nvSpPr>
        <p:spPr>
          <a:xfrm>
            <a:off x="1065509" y="1394848"/>
            <a:ext cx="609858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dk1"/>
                </a:solidFill>
                <a:latin typeface="Garamond"/>
                <a:ea typeface="Garamond"/>
                <a:cs typeface="Garamond"/>
                <a:sym typeface="Garamond"/>
              </a:rPr>
              <a:t>Osteoporosis pharmacologic therapy</a:t>
            </a:r>
            <a:endParaRPr sz="2400">
              <a:solidFill>
                <a:schemeClr val="dk1"/>
              </a:solidFill>
              <a:latin typeface="Garamond"/>
              <a:ea typeface="Garamond"/>
              <a:cs typeface="Garamond"/>
              <a:sym typeface="Garamon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aramond"/>
              <a:buNone/>
            </a:pPr>
            <a:r>
              <a:rPr b="1" lang="en-US" sz="3200"/>
              <a:t>Summary and recommendations</a:t>
            </a:r>
            <a:endParaRPr/>
          </a:p>
        </p:txBody>
      </p:sp>
      <p:grpSp>
        <p:nvGrpSpPr>
          <p:cNvPr id="960" name="Google Shape;960;p72"/>
          <p:cNvGrpSpPr/>
          <p:nvPr/>
        </p:nvGrpSpPr>
        <p:grpSpPr>
          <a:xfrm>
            <a:off x="841486" y="1936559"/>
            <a:ext cx="10509027" cy="4129469"/>
            <a:chOff x="3286" y="110934"/>
            <a:chExt cx="10509027" cy="4129469"/>
          </a:xfrm>
        </p:grpSpPr>
        <p:sp>
          <p:nvSpPr>
            <p:cNvPr id="961" name="Google Shape;961;p72"/>
            <p:cNvSpPr/>
            <p:nvPr/>
          </p:nvSpPr>
          <p:spPr>
            <a:xfrm>
              <a:off x="3286" y="110934"/>
              <a:ext cx="3203971" cy="489600"/>
            </a:xfrm>
            <a:prstGeom prst="rect">
              <a:avLst/>
            </a:prstGeom>
            <a:solidFill>
              <a:srgbClr val="4372C3"/>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2"/>
            <p:cNvSpPr txBox="1"/>
            <p:nvPr/>
          </p:nvSpPr>
          <p:spPr>
            <a:xfrm>
              <a:off x="3286" y="110934"/>
              <a:ext cx="3203971" cy="489600"/>
            </a:xfrm>
            <a:prstGeom prst="rect">
              <a:avLst/>
            </a:prstGeom>
            <a:noFill/>
            <a:ln>
              <a:noFill/>
            </a:ln>
          </p:spPr>
          <p:txBody>
            <a:bodyPr anchorCtr="0" anchor="ctr" bIns="69075" lIns="120900" spcFirstLastPara="1" rIns="120900" wrap="square" tIns="69075">
              <a:noAutofit/>
            </a:bodyPr>
            <a:lstStyle/>
            <a:p>
              <a:pPr indent="0" lvl="0" marL="0" marR="0" rtl="0" algn="ctr">
                <a:lnSpc>
                  <a:spcPct val="90000"/>
                </a:lnSpc>
                <a:spcBef>
                  <a:spcPts val="0"/>
                </a:spcBef>
                <a:spcAft>
                  <a:spcPts val="0"/>
                </a:spcAft>
                <a:buClr>
                  <a:schemeClr val="lt1"/>
                </a:buClr>
                <a:buSzPts val="1700"/>
                <a:buFont typeface="Garamond"/>
                <a:buNone/>
              </a:pPr>
              <a:r>
                <a:rPr b="1" i="0" lang="en-US" sz="1700">
                  <a:solidFill>
                    <a:schemeClr val="lt1"/>
                  </a:solidFill>
                  <a:latin typeface="Garamond"/>
                  <a:ea typeface="Garamond"/>
                  <a:cs typeface="Garamond"/>
                  <a:sym typeface="Garamond"/>
                </a:rPr>
                <a:t>eGFR 15 to 30 mL/min/1.73 m</a:t>
              </a:r>
              <a:endParaRPr sz="1700">
                <a:solidFill>
                  <a:schemeClr val="lt1"/>
                </a:solidFill>
                <a:latin typeface="Garamond"/>
                <a:ea typeface="Garamond"/>
                <a:cs typeface="Garamond"/>
                <a:sym typeface="Garamond"/>
              </a:endParaRPr>
            </a:p>
          </p:txBody>
        </p:sp>
        <p:sp>
          <p:nvSpPr>
            <p:cNvPr id="963" name="Google Shape;963;p72"/>
            <p:cNvSpPr/>
            <p:nvPr/>
          </p:nvSpPr>
          <p:spPr>
            <a:xfrm>
              <a:off x="3286" y="600534"/>
              <a:ext cx="3203971" cy="3639869"/>
            </a:xfrm>
            <a:prstGeom prst="rect">
              <a:avLst/>
            </a:prstGeom>
            <a:solidFill>
              <a:srgbClr val="CCD3EA">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2"/>
            <p:cNvSpPr txBox="1"/>
            <p:nvPr/>
          </p:nvSpPr>
          <p:spPr>
            <a:xfrm>
              <a:off x="3286" y="600534"/>
              <a:ext cx="3203971" cy="3639869"/>
            </a:xfrm>
            <a:prstGeom prst="rect">
              <a:avLst/>
            </a:prstGeom>
            <a:noFill/>
            <a:ln>
              <a:noFill/>
            </a:ln>
          </p:spPr>
          <p:txBody>
            <a:bodyPr anchorCtr="0" anchor="t" bIns="136000" lIns="90675" spcFirstLastPara="1" rIns="120900" wrap="square" tIns="90675">
              <a:noAutofit/>
            </a:bodyPr>
            <a:lstStyle/>
            <a:p>
              <a:pPr indent="-171450" lvl="1" marL="171450" marR="0" rtl="0" algn="l">
                <a:lnSpc>
                  <a:spcPct val="90000"/>
                </a:lnSpc>
                <a:spcBef>
                  <a:spcPts val="0"/>
                </a:spcBef>
                <a:spcAft>
                  <a:spcPts val="0"/>
                </a:spcAft>
                <a:buClr>
                  <a:schemeClr val="dk1"/>
                </a:buClr>
                <a:buSzPts val="1700"/>
                <a:buFont typeface="Garamond"/>
                <a:buChar char="•"/>
              </a:pPr>
              <a:r>
                <a:rPr b="0" i="0" lang="en-US" sz="1700" u="none" cap="none" strike="noStrike">
                  <a:solidFill>
                    <a:schemeClr val="dk1"/>
                  </a:solidFill>
                  <a:latin typeface="Garamond"/>
                  <a:ea typeface="Garamond"/>
                  <a:cs typeface="Garamond"/>
                  <a:sym typeface="Garamond"/>
                </a:rPr>
                <a:t>For fracturing patients with eGFR of 15 to 30mL/min/1.73 m who are candidates for pharmacologic therapy, we suggest an oral bisphosphonate (</a:t>
              </a:r>
              <a:r>
                <a:rPr b="1" i="0" lang="en-US" sz="1700" u="none" cap="none" strike="noStrike">
                  <a:solidFill>
                    <a:schemeClr val="dk1"/>
                  </a:solidFill>
                  <a:latin typeface="Garamond"/>
                  <a:ea typeface="Garamond"/>
                  <a:cs typeface="Garamond"/>
                  <a:sym typeface="Garamond"/>
                </a:rPr>
                <a:t>Grade 2B</a:t>
              </a:r>
              <a:r>
                <a:rPr b="0" i="0" lang="en-US" sz="1700" u="none" cap="none" strike="noStrike">
                  <a:solidFill>
                    <a:schemeClr val="dk1"/>
                  </a:solidFill>
                  <a:latin typeface="Garamond"/>
                  <a:ea typeface="Garamond"/>
                  <a:cs typeface="Garamond"/>
                  <a:sym typeface="Garamond"/>
                </a:rPr>
                <a:t>).</a:t>
              </a:r>
              <a:endParaRPr b="0" i="0" sz="1700" u="none" cap="none" strike="noStrike">
                <a:solidFill>
                  <a:schemeClr val="dk1"/>
                </a:solidFill>
                <a:latin typeface="Garamond"/>
                <a:ea typeface="Garamond"/>
                <a:cs typeface="Garamond"/>
                <a:sym typeface="Garamond"/>
              </a:endParaRPr>
            </a:p>
            <a:p>
              <a:pPr indent="-171450" lvl="1" marL="171450" marR="0" rtl="0" algn="l">
                <a:lnSpc>
                  <a:spcPct val="90000"/>
                </a:lnSpc>
                <a:spcBef>
                  <a:spcPts val="255"/>
                </a:spcBef>
                <a:spcAft>
                  <a:spcPts val="0"/>
                </a:spcAft>
                <a:buClr>
                  <a:schemeClr val="dk1"/>
                </a:buClr>
                <a:buSzPts val="1700"/>
                <a:buFont typeface="Garamond"/>
                <a:buChar char="•"/>
              </a:pPr>
              <a:r>
                <a:rPr b="0" i="0" lang="en-US" sz="1700" u="none" cap="none" strike="noStrike">
                  <a:solidFill>
                    <a:schemeClr val="dk1"/>
                  </a:solidFill>
                  <a:latin typeface="Garamond"/>
                  <a:ea typeface="Garamond"/>
                  <a:cs typeface="Garamond"/>
                  <a:sym typeface="Garamond"/>
                </a:rPr>
                <a:t>Denosumab, which is not cleared by the kidney, is an alternative option.</a:t>
              </a:r>
              <a:endParaRPr b="0" i="0" sz="1700" u="none" cap="none" strike="noStrike">
                <a:solidFill>
                  <a:schemeClr val="dk1"/>
                </a:solidFill>
                <a:latin typeface="Garamond"/>
                <a:ea typeface="Garamond"/>
                <a:cs typeface="Garamond"/>
                <a:sym typeface="Garamond"/>
              </a:endParaRPr>
            </a:p>
          </p:txBody>
        </p:sp>
        <p:sp>
          <p:nvSpPr>
            <p:cNvPr id="965" name="Google Shape;965;p72"/>
            <p:cNvSpPr/>
            <p:nvPr/>
          </p:nvSpPr>
          <p:spPr>
            <a:xfrm>
              <a:off x="3655814" y="110934"/>
              <a:ext cx="3203971" cy="489600"/>
            </a:xfrm>
            <a:prstGeom prst="rect">
              <a:avLst/>
            </a:prstGeom>
            <a:solidFill>
              <a:srgbClr val="4372C3"/>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2"/>
            <p:cNvSpPr txBox="1"/>
            <p:nvPr/>
          </p:nvSpPr>
          <p:spPr>
            <a:xfrm>
              <a:off x="3655814" y="110934"/>
              <a:ext cx="3203971" cy="489600"/>
            </a:xfrm>
            <a:prstGeom prst="rect">
              <a:avLst/>
            </a:prstGeom>
            <a:noFill/>
            <a:ln>
              <a:noFill/>
            </a:ln>
          </p:spPr>
          <p:txBody>
            <a:bodyPr anchorCtr="0" anchor="ctr" bIns="69075" lIns="120900" spcFirstLastPara="1" rIns="120900" wrap="square" tIns="69075">
              <a:noAutofit/>
            </a:bodyPr>
            <a:lstStyle/>
            <a:p>
              <a:pPr indent="0" lvl="0" marL="0" marR="0" rtl="0" algn="ctr">
                <a:lnSpc>
                  <a:spcPct val="90000"/>
                </a:lnSpc>
                <a:spcBef>
                  <a:spcPts val="0"/>
                </a:spcBef>
                <a:spcAft>
                  <a:spcPts val="0"/>
                </a:spcAft>
                <a:buClr>
                  <a:schemeClr val="lt1"/>
                </a:buClr>
                <a:buSzPts val="1700"/>
                <a:buFont typeface="Garamond"/>
                <a:buNone/>
              </a:pPr>
              <a:r>
                <a:rPr b="1" i="0" lang="en-US" sz="1700">
                  <a:solidFill>
                    <a:schemeClr val="lt1"/>
                  </a:solidFill>
                  <a:latin typeface="Garamond"/>
                  <a:ea typeface="Garamond"/>
                  <a:cs typeface="Garamond"/>
                  <a:sym typeface="Garamond"/>
                </a:rPr>
                <a:t>eGFR &lt;15 mL/min/1.73 m</a:t>
              </a:r>
              <a:endParaRPr sz="1700">
                <a:solidFill>
                  <a:schemeClr val="lt1"/>
                </a:solidFill>
                <a:latin typeface="Garamond"/>
                <a:ea typeface="Garamond"/>
                <a:cs typeface="Garamond"/>
                <a:sym typeface="Garamond"/>
              </a:endParaRPr>
            </a:p>
          </p:txBody>
        </p:sp>
        <p:sp>
          <p:nvSpPr>
            <p:cNvPr id="967" name="Google Shape;967;p72"/>
            <p:cNvSpPr/>
            <p:nvPr/>
          </p:nvSpPr>
          <p:spPr>
            <a:xfrm>
              <a:off x="3655814" y="600534"/>
              <a:ext cx="3203971" cy="3639869"/>
            </a:xfrm>
            <a:prstGeom prst="rect">
              <a:avLst/>
            </a:prstGeom>
            <a:solidFill>
              <a:srgbClr val="CCD3EA">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2"/>
            <p:cNvSpPr txBox="1"/>
            <p:nvPr/>
          </p:nvSpPr>
          <p:spPr>
            <a:xfrm>
              <a:off x="3655814" y="600534"/>
              <a:ext cx="3203971" cy="3639869"/>
            </a:xfrm>
            <a:prstGeom prst="rect">
              <a:avLst/>
            </a:prstGeom>
            <a:noFill/>
            <a:ln>
              <a:noFill/>
            </a:ln>
          </p:spPr>
          <p:txBody>
            <a:bodyPr anchorCtr="0" anchor="t" bIns="136000" lIns="90675" spcFirstLastPara="1" rIns="120900" wrap="square" tIns="90675">
              <a:noAutofit/>
            </a:bodyPr>
            <a:lstStyle/>
            <a:p>
              <a:pPr indent="-171450" lvl="1" marL="171450" marR="0" rtl="0" algn="l">
                <a:lnSpc>
                  <a:spcPct val="90000"/>
                </a:lnSpc>
                <a:spcBef>
                  <a:spcPts val="0"/>
                </a:spcBef>
                <a:spcAft>
                  <a:spcPts val="0"/>
                </a:spcAft>
                <a:buClr>
                  <a:schemeClr val="dk1"/>
                </a:buClr>
                <a:buSzPts val="1700"/>
                <a:buFont typeface="Garamond"/>
                <a:buChar char="•"/>
              </a:pPr>
              <a:r>
                <a:rPr b="0" i="0" lang="en-US" sz="1700" u="none" cap="none" strike="noStrike">
                  <a:solidFill>
                    <a:schemeClr val="dk1"/>
                  </a:solidFill>
                  <a:latin typeface="Garamond"/>
                  <a:ea typeface="Garamond"/>
                  <a:cs typeface="Garamond"/>
                  <a:sym typeface="Garamond"/>
                </a:rPr>
                <a:t>For fracturing patients with eGFR &lt;15 mL/min/1.73m who are candidates for pharmacologic therapy, we suggest an oral bisphosphonate (</a:t>
              </a:r>
              <a:r>
                <a:rPr b="1" i="0" lang="en-US" sz="1700" u="none" cap="none" strike="noStrike">
                  <a:solidFill>
                    <a:schemeClr val="dk1"/>
                  </a:solidFill>
                  <a:latin typeface="Garamond"/>
                  <a:ea typeface="Garamond"/>
                  <a:cs typeface="Garamond"/>
                  <a:sym typeface="Garamond"/>
                </a:rPr>
                <a:t>Grade 2C</a:t>
              </a:r>
              <a:r>
                <a:rPr b="0" i="0" lang="en-US" sz="1700" u="none" cap="none" strike="noStrike">
                  <a:solidFill>
                    <a:schemeClr val="dk1"/>
                  </a:solidFill>
                  <a:latin typeface="Garamond"/>
                  <a:ea typeface="Garamond"/>
                  <a:cs typeface="Garamond"/>
                  <a:sym typeface="Garamond"/>
                </a:rPr>
                <a:t>). </a:t>
              </a:r>
              <a:endParaRPr b="0" i="0" sz="1700" u="none" cap="none" strike="noStrike">
                <a:solidFill>
                  <a:schemeClr val="dk1"/>
                </a:solidFill>
                <a:latin typeface="Garamond"/>
                <a:ea typeface="Garamond"/>
                <a:cs typeface="Garamond"/>
                <a:sym typeface="Garamond"/>
              </a:endParaRPr>
            </a:p>
            <a:p>
              <a:pPr indent="-171450" lvl="1" marL="171450" marR="0" rtl="0" algn="l">
                <a:lnSpc>
                  <a:spcPct val="90000"/>
                </a:lnSpc>
                <a:spcBef>
                  <a:spcPts val="255"/>
                </a:spcBef>
                <a:spcAft>
                  <a:spcPts val="0"/>
                </a:spcAft>
                <a:buClr>
                  <a:schemeClr val="dk1"/>
                </a:buClr>
                <a:buSzPts val="1700"/>
                <a:buFont typeface="Garamond"/>
                <a:buChar char="•"/>
              </a:pPr>
              <a:r>
                <a:rPr b="0" i="0" lang="en-US" sz="1700" u="none" cap="none" strike="noStrike">
                  <a:solidFill>
                    <a:schemeClr val="dk1"/>
                  </a:solidFill>
                  <a:latin typeface="Garamond"/>
                  <a:ea typeface="Garamond"/>
                  <a:cs typeface="Garamond"/>
                  <a:sym typeface="Garamond"/>
                </a:rPr>
                <a:t>We typically prescribe risedronate 35 mg every other week (ie, one-half the usual dose) and for not more than three years.</a:t>
              </a:r>
              <a:endParaRPr b="0" i="0" sz="1700" u="none" cap="none" strike="noStrike">
                <a:solidFill>
                  <a:schemeClr val="dk1"/>
                </a:solidFill>
                <a:latin typeface="Garamond"/>
                <a:ea typeface="Garamond"/>
                <a:cs typeface="Garamond"/>
                <a:sym typeface="Garamond"/>
              </a:endParaRPr>
            </a:p>
            <a:p>
              <a:pPr indent="-171450" lvl="1" marL="171450" marR="0" rtl="0" algn="l">
                <a:lnSpc>
                  <a:spcPct val="90000"/>
                </a:lnSpc>
                <a:spcBef>
                  <a:spcPts val="255"/>
                </a:spcBef>
                <a:spcAft>
                  <a:spcPts val="0"/>
                </a:spcAft>
                <a:buClr>
                  <a:schemeClr val="dk1"/>
                </a:buClr>
                <a:buSzPts val="1700"/>
                <a:buFont typeface="Garamond"/>
                <a:buChar char="•"/>
              </a:pPr>
              <a:r>
                <a:rPr b="0" i="0" lang="en-US" sz="1700" u="none" cap="none" strike="noStrike">
                  <a:solidFill>
                    <a:schemeClr val="dk1"/>
                  </a:solidFill>
                  <a:latin typeface="Garamond"/>
                  <a:ea typeface="Garamond"/>
                  <a:cs typeface="Garamond"/>
                  <a:sym typeface="Garamond"/>
                </a:rPr>
                <a:t>Denosumab is an alternative, although denosumab administration in hemodialysis patients has been associated with clinically significant hypocalcemia. </a:t>
              </a:r>
              <a:endParaRPr b="0" i="0" sz="1700" u="none" cap="none" strike="noStrike">
                <a:solidFill>
                  <a:schemeClr val="dk1"/>
                </a:solidFill>
                <a:latin typeface="Garamond"/>
                <a:ea typeface="Garamond"/>
                <a:cs typeface="Garamond"/>
                <a:sym typeface="Garamond"/>
              </a:endParaRPr>
            </a:p>
          </p:txBody>
        </p:sp>
        <p:sp>
          <p:nvSpPr>
            <p:cNvPr id="969" name="Google Shape;969;p72"/>
            <p:cNvSpPr/>
            <p:nvPr/>
          </p:nvSpPr>
          <p:spPr>
            <a:xfrm>
              <a:off x="7308342" y="110934"/>
              <a:ext cx="3203971" cy="489600"/>
            </a:xfrm>
            <a:prstGeom prst="rect">
              <a:avLst/>
            </a:prstGeom>
            <a:solidFill>
              <a:srgbClr val="4372C3"/>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2"/>
            <p:cNvSpPr txBox="1"/>
            <p:nvPr/>
          </p:nvSpPr>
          <p:spPr>
            <a:xfrm>
              <a:off x="7308342" y="110934"/>
              <a:ext cx="3203971" cy="489600"/>
            </a:xfrm>
            <a:prstGeom prst="rect">
              <a:avLst/>
            </a:prstGeom>
            <a:noFill/>
            <a:ln>
              <a:noFill/>
            </a:ln>
          </p:spPr>
          <p:txBody>
            <a:bodyPr anchorCtr="0" anchor="ctr" bIns="69075" lIns="120900" spcFirstLastPara="1" rIns="120900" wrap="square" tIns="69075">
              <a:noAutofit/>
            </a:bodyPr>
            <a:lstStyle/>
            <a:p>
              <a:pPr indent="0" lvl="0" marL="0" marR="0" rtl="0" algn="ctr">
                <a:lnSpc>
                  <a:spcPct val="90000"/>
                </a:lnSpc>
                <a:spcBef>
                  <a:spcPts val="0"/>
                </a:spcBef>
                <a:spcAft>
                  <a:spcPts val="0"/>
                </a:spcAft>
                <a:buClr>
                  <a:schemeClr val="lt1"/>
                </a:buClr>
                <a:buSzPts val="1700"/>
                <a:buFont typeface="Garamond"/>
                <a:buNone/>
              </a:pPr>
              <a:r>
                <a:rPr b="1" i="0" lang="en-US" sz="1700">
                  <a:solidFill>
                    <a:schemeClr val="lt1"/>
                  </a:solidFill>
                  <a:latin typeface="Garamond"/>
                  <a:ea typeface="Garamond"/>
                  <a:cs typeface="Garamond"/>
                  <a:sym typeface="Garamond"/>
                </a:rPr>
                <a:t>Bisphosphonate precautions</a:t>
              </a:r>
              <a:endParaRPr sz="1700">
                <a:solidFill>
                  <a:schemeClr val="lt1"/>
                </a:solidFill>
                <a:latin typeface="Garamond"/>
                <a:ea typeface="Garamond"/>
                <a:cs typeface="Garamond"/>
                <a:sym typeface="Garamond"/>
              </a:endParaRPr>
            </a:p>
          </p:txBody>
        </p:sp>
        <p:sp>
          <p:nvSpPr>
            <p:cNvPr id="971" name="Google Shape;971;p72"/>
            <p:cNvSpPr/>
            <p:nvPr/>
          </p:nvSpPr>
          <p:spPr>
            <a:xfrm>
              <a:off x="7308342" y="600534"/>
              <a:ext cx="3203971" cy="3639869"/>
            </a:xfrm>
            <a:prstGeom prst="rect">
              <a:avLst/>
            </a:prstGeom>
            <a:solidFill>
              <a:srgbClr val="CCD3EA">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2"/>
            <p:cNvSpPr txBox="1"/>
            <p:nvPr/>
          </p:nvSpPr>
          <p:spPr>
            <a:xfrm>
              <a:off x="7308342" y="600534"/>
              <a:ext cx="3203971" cy="3639869"/>
            </a:xfrm>
            <a:prstGeom prst="rect">
              <a:avLst/>
            </a:prstGeom>
            <a:noFill/>
            <a:ln>
              <a:noFill/>
            </a:ln>
          </p:spPr>
          <p:txBody>
            <a:bodyPr anchorCtr="0" anchor="t" bIns="136000" lIns="90675" spcFirstLastPara="1" rIns="120900" wrap="square" tIns="90675">
              <a:noAutofit/>
            </a:bodyPr>
            <a:lstStyle/>
            <a:p>
              <a:pPr indent="-171450" lvl="1" marL="171450" marR="0" rtl="0" algn="l">
                <a:lnSpc>
                  <a:spcPct val="90000"/>
                </a:lnSpc>
                <a:spcBef>
                  <a:spcPts val="0"/>
                </a:spcBef>
                <a:spcAft>
                  <a:spcPts val="0"/>
                </a:spcAft>
                <a:buClr>
                  <a:schemeClr val="dk1"/>
                </a:buClr>
                <a:buSzPts val="1700"/>
                <a:buFont typeface="Garamond"/>
                <a:buChar char="•"/>
              </a:pPr>
              <a:r>
                <a:rPr b="0" i="0" lang="en-US" sz="1700" u="none" cap="none" strike="noStrike">
                  <a:solidFill>
                    <a:schemeClr val="dk1"/>
                  </a:solidFill>
                  <a:latin typeface="Garamond"/>
                  <a:ea typeface="Garamond"/>
                  <a:cs typeface="Garamond"/>
                  <a:sym typeface="Garamond"/>
                </a:rPr>
                <a:t>Bisphosphonates should not be used routinely in patients with an eGFR &lt;30 mL/min/1.73 m (&lt;35 mL/min/1.73 m for zoledronicacid) and should only be considered in such patients by clinicians with expertise in MBD and after excluding renal osteodystrophy. </a:t>
              </a:r>
              <a:endParaRPr b="0" i="0" sz="1700" u="none" cap="none" strike="noStrike">
                <a:solidFill>
                  <a:schemeClr val="dk1"/>
                </a:solidFill>
                <a:latin typeface="Garamond"/>
                <a:ea typeface="Garamond"/>
                <a:cs typeface="Garamond"/>
                <a:sym typeface="Garamond"/>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B7B7B"/>
        </a:solidFill>
      </p:bgPr>
    </p:bg>
    <p:spTree>
      <p:nvGrpSpPr>
        <p:cNvPr id="976" name="Shape 976"/>
        <p:cNvGrpSpPr/>
        <p:nvPr/>
      </p:nvGrpSpPr>
      <p:grpSpPr>
        <a:xfrm>
          <a:off x="0" y="0"/>
          <a:ext cx="0" cy="0"/>
          <a:chOff x="0" y="0"/>
          <a:chExt cx="0" cy="0"/>
        </a:xfrm>
      </p:grpSpPr>
      <p:sp>
        <p:nvSpPr>
          <p:cNvPr id="977" name="Google Shape;977;p73"/>
          <p:cNvSpPr/>
          <p:nvPr/>
        </p:nvSpPr>
        <p:spPr>
          <a:xfrm flipH="1" rot="10800000">
            <a:off x="0" y="-3324"/>
            <a:ext cx="12192000" cy="686132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aramond"/>
              <a:buNone/>
            </a:pPr>
            <a:r>
              <a:t/>
            </a:r>
            <a:endParaRPr b="0" i="0" sz="1800" u="none" cap="none" strike="noStrike">
              <a:solidFill>
                <a:srgbClr val="FFFFFF"/>
              </a:solidFill>
              <a:latin typeface="Calibri"/>
              <a:ea typeface="Calibri"/>
              <a:cs typeface="Calibri"/>
              <a:sym typeface="Calibri"/>
            </a:endParaRPr>
          </a:p>
        </p:txBody>
      </p:sp>
      <p:sp>
        <p:nvSpPr>
          <p:cNvPr id="978" name="Google Shape;978;p73"/>
          <p:cNvSpPr/>
          <p:nvPr/>
        </p:nvSpPr>
        <p:spPr>
          <a:xfrm flipH="1" rot="10800000">
            <a:off x="1246925" y="-479"/>
            <a:ext cx="9468701" cy="6858478"/>
          </a:xfrm>
          <a:custGeom>
            <a:rect b="b" l="l" r="r" t="t"/>
            <a:pathLst>
              <a:path extrusionOk="0" h="5829300" w="8078051">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rgbClr val="262626">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aramond"/>
              <a:buNone/>
            </a:pPr>
            <a:r>
              <a:t/>
            </a:r>
            <a:endParaRPr b="0" i="0" sz="1800" u="none" cap="none" strike="noStrike">
              <a:solidFill>
                <a:srgbClr val="FFFFFF"/>
              </a:solidFill>
              <a:latin typeface="Calibri"/>
              <a:ea typeface="Calibri"/>
              <a:cs typeface="Calibri"/>
              <a:sym typeface="Calibri"/>
            </a:endParaRPr>
          </a:p>
        </p:txBody>
      </p:sp>
      <p:sp>
        <p:nvSpPr>
          <p:cNvPr id="979" name="Google Shape;979;p73"/>
          <p:cNvSpPr/>
          <p:nvPr/>
        </p:nvSpPr>
        <p:spPr>
          <a:xfrm flipH="1" rot="10800000">
            <a:off x="-1" y="-479"/>
            <a:ext cx="9324977" cy="6858479"/>
          </a:xfrm>
          <a:custGeom>
            <a:rect b="b" l="l" r="r" t="t"/>
            <a:pathLst>
              <a:path extrusionOk="0" h="6858479" w="9324977">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aramond"/>
              <a:buNone/>
            </a:pPr>
            <a:r>
              <a:t/>
            </a:r>
            <a:endParaRPr b="0" i="0" sz="1800" u="none" cap="none" strike="noStrike">
              <a:solidFill>
                <a:srgbClr val="FFFFFF"/>
              </a:solidFill>
              <a:latin typeface="Calibri"/>
              <a:ea typeface="Calibri"/>
              <a:cs typeface="Calibri"/>
              <a:sym typeface="Calibri"/>
            </a:endParaRPr>
          </a:p>
        </p:txBody>
      </p:sp>
      <p:sp>
        <p:nvSpPr>
          <p:cNvPr id="980" name="Google Shape;980;p73"/>
          <p:cNvSpPr txBox="1"/>
          <p:nvPr>
            <p:ph type="title"/>
          </p:nvPr>
        </p:nvSpPr>
        <p:spPr>
          <a:xfrm>
            <a:off x="804672" y="962246"/>
            <a:ext cx="6437700" cy="261196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Garamond"/>
              <a:buNone/>
            </a:pPr>
            <a:r>
              <a:rPr b="1" lang="en-US" sz="5400">
                <a:solidFill>
                  <a:schemeClr val="lt1"/>
                </a:solidFill>
                <a:latin typeface="Garamond"/>
                <a:ea typeface="Garamond"/>
                <a:cs typeface="Garamond"/>
                <a:sym typeface="Garamond"/>
              </a:rPr>
              <a:t>Thank you…!!!!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sp>
        <p:nvSpPr>
          <p:cNvPr id="180" name="Google Shape;180;p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81" name="Google Shape;181;p8"/>
          <p:cNvSpPr/>
          <p:nvPr/>
        </p:nvSpPr>
        <p:spPr>
          <a:xfrm>
            <a:off x="551553" y="4716089"/>
            <a:ext cx="11097349" cy="1573149"/>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aramond"/>
              <a:buNone/>
            </a:pPr>
            <a:r>
              <a:t/>
            </a:r>
            <a:endParaRPr b="0" i="0" sz="1800" u="none" cap="none" strike="noStrike">
              <a:solidFill>
                <a:srgbClr val="FFFFFF"/>
              </a:solidFill>
              <a:latin typeface="Calibri"/>
              <a:ea typeface="Calibri"/>
              <a:cs typeface="Calibri"/>
              <a:sym typeface="Calibri"/>
            </a:endParaRPr>
          </a:p>
        </p:txBody>
      </p:sp>
      <p:sp>
        <p:nvSpPr>
          <p:cNvPr id="182" name="Google Shape;182;p8"/>
          <p:cNvSpPr txBox="1"/>
          <p:nvPr>
            <p:ph type="title"/>
          </p:nvPr>
        </p:nvSpPr>
        <p:spPr>
          <a:xfrm>
            <a:off x="901690" y="4816862"/>
            <a:ext cx="6430414" cy="1371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Garamond"/>
              <a:buNone/>
            </a:pPr>
            <a:r>
              <a:rPr b="1" lang="en-US" sz="3200">
                <a:solidFill>
                  <a:schemeClr val="dk1"/>
                </a:solidFill>
                <a:latin typeface="Garamond"/>
                <a:ea typeface="Garamond"/>
                <a:cs typeface="Garamond"/>
                <a:sym typeface="Garamond"/>
              </a:rPr>
              <a:t>Overview of available therapies for kidney-associated osteoporosis</a:t>
            </a:r>
            <a:endParaRPr/>
          </a:p>
        </p:txBody>
      </p:sp>
      <p:sp>
        <p:nvSpPr>
          <p:cNvPr id="183" name="Google Shape;183;p8"/>
          <p:cNvSpPr/>
          <p:nvPr/>
        </p:nvSpPr>
        <p:spPr>
          <a:xfrm>
            <a:off x="494784" y="5175711"/>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4" name="Google Shape;184;p8"/>
          <p:cNvSpPr/>
          <p:nvPr/>
        </p:nvSpPr>
        <p:spPr>
          <a:xfrm rot="5400000">
            <a:off x="7126032" y="5478551"/>
            <a:ext cx="1021458"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aphicFrame>
        <p:nvGraphicFramePr>
          <p:cNvPr id="185" name="Google Shape;185;p8"/>
          <p:cNvGraphicFramePr/>
          <p:nvPr/>
        </p:nvGraphicFramePr>
        <p:xfrm>
          <a:off x="547325" y="524254"/>
          <a:ext cx="3000000" cy="3000000"/>
        </p:xfrm>
        <a:graphic>
          <a:graphicData uri="http://schemas.openxmlformats.org/drawingml/2006/table">
            <a:tbl>
              <a:tblPr bandRow="1" firstRow="1">
                <a:solidFill>
                  <a:srgbClr val="F2F2F2">
                    <a:alpha val="44705"/>
                  </a:srgbClr>
                </a:solidFill>
                <a:tableStyleId>{76FED3CC-ACE9-4055-8279-C8EB264A497E}</a:tableStyleId>
              </a:tblPr>
              <a:tblGrid>
                <a:gridCol w="1603025"/>
                <a:gridCol w="3829450"/>
                <a:gridCol w="2832425"/>
                <a:gridCol w="2832425"/>
              </a:tblGrid>
              <a:tr h="403700">
                <a:tc>
                  <a:txBody>
                    <a:bodyPr/>
                    <a:lstStyle/>
                    <a:p>
                      <a:pPr indent="0" lvl="0" marL="0" marR="0" rtl="0" algn="ctr">
                        <a:spcBef>
                          <a:spcPts val="0"/>
                        </a:spcBef>
                        <a:spcAft>
                          <a:spcPts val="0"/>
                        </a:spcAft>
                        <a:buNone/>
                      </a:pPr>
                      <a:r>
                        <a:rPr b="0" lang="en-US" sz="1500" u="none" cap="none" strike="noStrike">
                          <a:solidFill>
                            <a:schemeClr val="lt1"/>
                          </a:solidFill>
                          <a:latin typeface="Garamond"/>
                          <a:ea typeface="Garamond"/>
                          <a:cs typeface="Garamond"/>
                          <a:sym typeface="Garamond"/>
                        </a:rPr>
                        <a:t>Drugs</a:t>
                      </a:r>
                      <a:endParaRPr/>
                    </a:p>
                  </a:txBody>
                  <a:tcPr marT="95375" marB="47675" marR="95375" marL="953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b="0" i="0" lang="en-US" sz="1500" u="none" cap="none" strike="noStrike">
                          <a:solidFill>
                            <a:schemeClr val="lt1"/>
                          </a:solidFill>
                          <a:latin typeface="Garamond"/>
                          <a:ea typeface="Garamond"/>
                          <a:cs typeface="Garamond"/>
                          <a:sym typeface="Garamond"/>
                        </a:rPr>
                        <a:t>Dosage</a:t>
                      </a:r>
                      <a:endParaRPr b="0" sz="1500" u="none" cap="none" strike="noStrike">
                        <a:solidFill>
                          <a:schemeClr val="lt1"/>
                        </a:solidFill>
                        <a:latin typeface="Garamond"/>
                        <a:ea typeface="Garamond"/>
                        <a:cs typeface="Garamond"/>
                        <a:sym typeface="Garamond"/>
                      </a:endParaRPr>
                    </a:p>
                  </a:txBody>
                  <a:tcPr marT="95375" marB="47675" marR="95375" marL="953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b="0" i="0" lang="en-US" sz="1500" u="none" cap="none" strike="noStrike">
                          <a:solidFill>
                            <a:schemeClr val="lt1"/>
                          </a:solidFill>
                          <a:latin typeface="Garamond"/>
                          <a:ea typeface="Garamond"/>
                          <a:cs typeface="Garamond"/>
                          <a:sym typeface="Garamond"/>
                        </a:rPr>
                        <a:t>FDA-Approved eGFR Cutoffs</a:t>
                      </a:r>
                      <a:endParaRPr b="0" sz="1500" u="none" cap="none" strike="noStrike">
                        <a:solidFill>
                          <a:schemeClr val="lt1"/>
                        </a:solidFill>
                        <a:latin typeface="Garamond"/>
                        <a:ea typeface="Garamond"/>
                        <a:cs typeface="Garamond"/>
                        <a:sym typeface="Garamond"/>
                      </a:endParaRPr>
                    </a:p>
                  </a:txBody>
                  <a:tcPr marT="95375" marB="47675" marR="95375" marL="953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b="0" i="0" lang="en-US" sz="1500" u="none" cap="none" strike="noStrike">
                          <a:solidFill>
                            <a:schemeClr val="lt1"/>
                          </a:solidFill>
                          <a:latin typeface="Garamond"/>
                          <a:ea typeface="Garamond"/>
                          <a:cs typeface="Garamond"/>
                          <a:sym typeface="Garamond"/>
                        </a:rPr>
                        <a:t>Effect on Mineral Metabolism</a:t>
                      </a:r>
                      <a:endParaRPr b="0" sz="1500" u="none" cap="none" strike="noStrike">
                        <a:solidFill>
                          <a:schemeClr val="lt1"/>
                        </a:solidFill>
                        <a:latin typeface="Garamond"/>
                        <a:ea typeface="Garamond"/>
                        <a:cs typeface="Garamond"/>
                        <a:sym typeface="Garamond"/>
                      </a:endParaRPr>
                    </a:p>
                  </a:txBody>
                  <a:tcPr marT="95375" marB="47675" marR="95375" marL="953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r h="371925">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Alendronate</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70 mg PO once weekly</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eGFR≥35 ml/min</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Hypocalcemia, hypophosphatemia</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r>
              <a:tr h="371925">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Ibandronate</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150 mg PO once monthly or 3 mg iv every 3 mo</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eGFR.&gt;30 ml/min</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c>
                  <a:txBody>
                    <a:bodyPr/>
                    <a:lstStyle/>
                    <a:p>
                      <a:pPr indent="0" lvl="0" marL="0" marR="0" rtl="0" algn="l">
                        <a:spcBef>
                          <a:spcPts val="0"/>
                        </a:spcBef>
                        <a:spcAft>
                          <a:spcPts val="0"/>
                        </a:spcAft>
                        <a:buNone/>
                      </a:pPr>
                      <a:r>
                        <a:rPr lang="en-US" sz="1300" cap="none">
                          <a:solidFill>
                            <a:schemeClr val="dk1"/>
                          </a:solidFill>
                          <a:latin typeface="Garamond"/>
                          <a:ea typeface="Garamond"/>
                          <a:cs typeface="Garamond"/>
                          <a:sym typeface="Garamond"/>
                        </a:rPr>
                        <a:t>-</a:t>
                      </a:r>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r>
              <a:tr h="562650">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Risendronate</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5 mg PO daily or 35 mg PO weekly</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eGFR. &gt;30 ml/mi</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Hypocalcemia, hypophosphatemia,</a:t>
                      </a:r>
                      <a:endParaRPr/>
                    </a:p>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increased PTH levels</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r>
              <a:tr h="371925">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Abaloparatide</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80 µg Subcutaneously once daily</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Any eGFR, not studied in ESKD</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Hypercalcemia, hypercalciuria</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r>
              <a:tr h="562650">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Teriparatide</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20–40 µg  Subcutaneous daily</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eGFR. &gt;30 ml/min</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Hypercalcemia, hypocalcemia,</a:t>
                      </a:r>
                      <a:endParaRPr/>
                    </a:p>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hypercalciuria</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r>
              <a:tr h="371925">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Denosumab</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c>
                  <a:txBody>
                    <a:bodyPr/>
                    <a:lstStyle/>
                    <a:p>
                      <a:pPr indent="0" lvl="0" marL="0" marR="0" rtl="0" algn="l">
                        <a:spcBef>
                          <a:spcPts val="0"/>
                        </a:spcBef>
                        <a:spcAft>
                          <a:spcPts val="0"/>
                        </a:spcAft>
                        <a:buNone/>
                      </a:pPr>
                      <a:r>
                        <a:rPr b="1" i="0" lang="en-US" sz="1300" u="none" cap="none" strike="noStrike">
                          <a:solidFill>
                            <a:schemeClr val="dk1"/>
                          </a:solidFill>
                          <a:latin typeface="Garamond"/>
                          <a:ea typeface="Garamond"/>
                          <a:cs typeface="Garamond"/>
                          <a:sym typeface="Garamond"/>
                        </a:rPr>
                        <a:t>60 mg Subcutaneous every 6 mo</a:t>
                      </a:r>
                      <a:endParaRPr b="1"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c>
                  <a:txBody>
                    <a:bodyPr/>
                    <a:lstStyle/>
                    <a:p>
                      <a:pPr indent="0" lvl="0" marL="0" marR="0" rtl="0" algn="l">
                        <a:spcBef>
                          <a:spcPts val="0"/>
                        </a:spcBef>
                        <a:spcAft>
                          <a:spcPts val="0"/>
                        </a:spcAft>
                        <a:buNone/>
                      </a:pPr>
                      <a:r>
                        <a:rPr b="1" i="0" lang="en-US" sz="1300" u="none" cap="none" strike="noStrike">
                          <a:solidFill>
                            <a:schemeClr val="dk1"/>
                          </a:solidFill>
                          <a:latin typeface="Garamond"/>
                          <a:ea typeface="Garamond"/>
                          <a:cs typeface="Garamond"/>
                          <a:sym typeface="Garamond"/>
                        </a:rPr>
                        <a:t>Any eGFR</a:t>
                      </a:r>
                      <a:endParaRPr b="1"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Hypocalcemia, hypophosphatemia</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r>
              <a:tr h="371925">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Romosozumab</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210 mg Subcutaneous monthly</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c>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Not studied in CKD</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c>
                  <a:txBody>
                    <a:bodyPr/>
                    <a:lstStyle/>
                    <a:p>
                      <a:pPr indent="0" lvl="0" marL="0" marR="0" rtl="0" algn="just">
                        <a:spcBef>
                          <a:spcPts val="0"/>
                        </a:spcBef>
                        <a:spcAft>
                          <a:spcPts val="0"/>
                        </a:spcAft>
                        <a:buNone/>
                      </a:pPr>
                      <a:r>
                        <a:rPr lang="en-US" sz="1300" cap="none">
                          <a:solidFill>
                            <a:schemeClr val="dk1"/>
                          </a:solidFill>
                          <a:latin typeface="Garamond"/>
                          <a:ea typeface="Garamond"/>
                          <a:cs typeface="Garamond"/>
                          <a:sym typeface="Garamond"/>
                        </a:rPr>
                        <a:t>-</a:t>
                      </a:r>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alpha val="44705"/>
                      </a:srgbClr>
                    </a:solidFill>
                  </a:tcPr>
                </a:tc>
              </a:tr>
              <a:tr h="371925">
                <a:tc gridSpan="4">
                  <a:txBody>
                    <a:bodyPr/>
                    <a:lstStyle/>
                    <a:p>
                      <a:pPr indent="0" lvl="0" marL="0" marR="0" rtl="0" algn="l">
                        <a:spcBef>
                          <a:spcPts val="0"/>
                        </a:spcBef>
                        <a:spcAft>
                          <a:spcPts val="0"/>
                        </a:spcAft>
                        <a:buNone/>
                      </a:pPr>
                      <a:r>
                        <a:rPr b="0" i="0" lang="en-US" sz="1300" u="none" cap="none" strike="noStrike">
                          <a:solidFill>
                            <a:schemeClr val="dk1"/>
                          </a:solidFill>
                          <a:latin typeface="Garamond"/>
                          <a:ea typeface="Garamond"/>
                          <a:cs typeface="Garamond"/>
                          <a:sym typeface="Garamond"/>
                        </a:rPr>
                        <a:t>FDA, Food and Drug Administration; PO, per oral; iv, intravenous; —, unknown PTH, parathyroid hormone.</a:t>
                      </a:r>
                      <a:endParaRPr sz="1300" cap="none">
                        <a:solidFill>
                          <a:schemeClr val="dk1"/>
                        </a:solidFill>
                        <a:latin typeface="Garamond"/>
                        <a:ea typeface="Garamond"/>
                        <a:cs typeface="Garamond"/>
                        <a:sym typeface="Garamond"/>
                      </a:endParaRPr>
                    </a:p>
                  </a:txBody>
                  <a:tcPr marT="95375" marB="47675" marR="95375" marL="95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FBFBF">
                        <a:alpha val="34901"/>
                      </a:srgbClr>
                    </a:solidFill>
                  </a:tcPr>
                </a:tc>
                <a:tc hMerge="1"/>
                <a:tc hMerge="1"/>
                <a:tc hMerge="1"/>
              </a:tr>
            </a:tbl>
          </a:graphicData>
        </a:graphic>
      </p:graphicFrame>
      <p:sp>
        <p:nvSpPr>
          <p:cNvPr id="186" name="Google Shape;186;p8"/>
          <p:cNvSpPr/>
          <p:nvPr/>
        </p:nvSpPr>
        <p:spPr>
          <a:xfrm>
            <a:off x="494784" y="3136291"/>
            <a:ext cx="11149891" cy="412821"/>
          </a:xfrm>
          <a:prstGeom prst="roundRect">
            <a:avLst>
              <a:gd fmla="val 16667" name="adj"/>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87" name="Google Shape;187;p8"/>
          <p:cNvSpPr txBox="1"/>
          <p:nvPr/>
        </p:nvSpPr>
        <p:spPr>
          <a:xfrm>
            <a:off x="8772040" y="6501107"/>
            <a:ext cx="2824566"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00" u="none" cap="none" strike="noStrike">
                <a:solidFill>
                  <a:schemeClr val="dk1"/>
                </a:solidFill>
                <a:latin typeface="Garamond"/>
                <a:ea typeface="Garamond"/>
                <a:cs typeface="Garamond"/>
                <a:sym typeface="Garamond"/>
              </a:rPr>
              <a:t>Clin J Am Soc Nephrol 13: 962–969, 2018.</a:t>
            </a:r>
            <a:endParaRPr b="0" i="0" sz="1200" u="none" cap="none" strike="noStrike">
              <a:solidFill>
                <a:schemeClr val="dk1"/>
              </a:solidFill>
              <a:latin typeface="Garamond"/>
              <a:ea typeface="Garamond"/>
              <a:cs typeface="Garamond"/>
              <a:sym typeface="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sp>
        <p:nvSpPr>
          <p:cNvPr id="193" name="Google Shape;193;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94" name="Google Shape;194;p9"/>
          <p:cNvSpPr txBox="1"/>
          <p:nvPr>
            <p:ph type="title"/>
          </p:nvPr>
        </p:nvSpPr>
        <p:spPr>
          <a:xfrm>
            <a:off x="841248" y="426720"/>
            <a:ext cx="10506456" cy="191914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aramond"/>
              <a:buNone/>
            </a:pPr>
            <a:r>
              <a:rPr b="1" lang="en-US" sz="3200"/>
              <a:t>Managing CKD-MBD</a:t>
            </a:r>
            <a:endParaRPr/>
          </a:p>
        </p:txBody>
      </p:sp>
      <p:sp>
        <p:nvSpPr>
          <p:cNvPr id="195" name="Google Shape;195;p9"/>
          <p:cNvSpPr/>
          <p:nvPr/>
        </p:nvSpPr>
        <p:spPr>
          <a:xfrm>
            <a:off x="865953" y="2899927"/>
            <a:ext cx="10451592"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6" name="Google Shape;196;p9"/>
          <p:cNvSpPr/>
          <p:nvPr/>
        </p:nvSpPr>
        <p:spPr>
          <a:xfrm flipH="1" rot="10800000">
            <a:off x="841248" y="2776031"/>
            <a:ext cx="1873457" cy="1371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7" name="Google Shape;197;p9"/>
          <p:cNvSpPr txBox="1"/>
          <p:nvPr>
            <p:ph idx="1" type="body"/>
          </p:nvPr>
        </p:nvSpPr>
        <p:spPr>
          <a:xfrm>
            <a:off x="841248" y="3037087"/>
            <a:ext cx="10509504" cy="3205868"/>
          </a:xfrm>
          <a:prstGeom prst="rect">
            <a:avLst/>
          </a:prstGeom>
          <a:noFill/>
          <a:ln>
            <a:noFill/>
          </a:ln>
        </p:spPr>
        <p:txBody>
          <a:bodyPr anchorCtr="0" anchor="t" bIns="45700" lIns="91425" spcFirstLastPara="1" rIns="91425" wrap="square" tIns="45700">
            <a:noAutofit/>
          </a:bodyPr>
          <a:lstStyle/>
          <a:p>
            <a:pPr indent="-228600" lvl="0" marL="228600" rtl="0" algn="just">
              <a:lnSpc>
                <a:spcPct val="150000"/>
              </a:lnSpc>
              <a:spcBef>
                <a:spcPts val="0"/>
              </a:spcBef>
              <a:spcAft>
                <a:spcPts val="0"/>
              </a:spcAft>
              <a:buClr>
                <a:schemeClr val="dk1"/>
              </a:buClr>
              <a:buSzPts val="2000"/>
              <a:buChar char="•"/>
            </a:pPr>
            <a:r>
              <a:rPr lang="en-US" sz="2000"/>
              <a:t>Before initiating an antiresorptive or anabolic agent to treat CKD-associated osteoporosis</a:t>
            </a:r>
            <a:endParaRPr/>
          </a:p>
          <a:p>
            <a:pPr indent="-228600" lvl="0" marL="228600" rtl="0" algn="just">
              <a:lnSpc>
                <a:spcPct val="150000"/>
              </a:lnSpc>
              <a:spcBef>
                <a:spcPts val="0"/>
              </a:spcBef>
              <a:spcAft>
                <a:spcPts val="0"/>
              </a:spcAft>
              <a:buClr>
                <a:schemeClr val="dk1"/>
              </a:buClr>
              <a:buSzPts val="2000"/>
              <a:buChar char="•"/>
            </a:pPr>
            <a:r>
              <a:rPr lang="en-US" sz="2000"/>
              <a:t>It is important to manage CKD-MBD through </a:t>
            </a:r>
            <a:r>
              <a:rPr b="1" i="1" lang="en-US" sz="2000"/>
              <a:t>control of vitamin D deficiency, hyperphosphatemia, and hyperparathyroidism.</a:t>
            </a:r>
            <a:endParaRPr/>
          </a:p>
          <a:p>
            <a:pPr indent="-228600" lvl="0" marL="228600" rtl="0" algn="just">
              <a:lnSpc>
                <a:spcPct val="150000"/>
              </a:lnSpc>
              <a:spcBef>
                <a:spcPts val="0"/>
              </a:spcBef>
              <a:spcAft>
                <a:spcPts val="0"/>
              </a:spcAft>
              <a:buClr>
                <a:schemeClr val="dk1"/>
              </a:buClr>
              <a:buSzPts val="2000"/>
              <a:buChar char="•"/>
            </a:pPr>
            <a:r>
              <a:rPr lang="en-US" sz="2000"/>
              <a:t>Secondary hyperparathyroidism is a major feature of CKD-MBD.</a:t>
            </a:r>
            <a:endParaRPr/>
          </a:p>
          <a:p>
            <a:pPr indent="-228600" lvl="0" marL="228600" rtl="0" algn="just">
              <a:lnSpc>
                <a:spcPct val="150000"/>
              </a:lnSpc>
              <a:spcBef>
                <a:spcPts val="0"/>
              </a:spcBef>
              <a:spcAft>
                <a:spcPts val="0"/>
              </a:spcAft>
              <a:buClr>
                <a:schemeClr val="dk1"/>
              </a:buClr>
              <a:buSzPts val="2000"/>
              <a:buChar char="•"/>
            </a:pPr>
            <a:r>
              <a:rPr lang="en-US" sz="2000"/>
              <a:t>It begins early in the course of CKD, and its prevalence increases as kidney function declines.</a:t>
            </a:r>
            <a:endParaRPr sz="2000"/>
          </a:p>
          <a:p>
            <a:pPr indent="-101600" lvl="0" marL="228600" rtl="0" algn="just">
              <a:lnSpc>
                <a:spcPct val="150000"/>
              </a:lnSpc>
              <a:spcBef>
                <a:spcPts val="0"/>
              </a:spcBef>
              <a:spcAft>
                <a:spcPts val="0"/>
              </a:spcAft>
              <a:buClr>
                <a:schemeClr val="dk1"/>
              </a:buClr>
              <a:buSzPts val="2000"/>
              <a:buNone/>
            </a:pPr>
            <a:r>
              <a:t/>
            </a:r>
            <a:endParaRPr sz="2000"/>
          </a:p>
        </p:txBody>
      </p:sp>
      <p:sp>
        <p:nvSpPr>
          <p:cNvPr id="198" name="Google Shape;198;p9"/>
          <p:cNvSpPr txBox="1"/>
          <p:nvPr/>
        </p:nvSpPr>
        <p:spPr>
          <a:xfrm>
            <a:off x="8772040" y="6501107"/>
            <a:ext cx="2824566"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00" u="none" cap="none" strike="noStrike">
                <a:solidFill>
                  <a:schemeClr val="dk1"/>
                </a:solidFill>
                <a:latin typeface="Garamond"/>
                <a:ea typeface="Garamond"/>
                <a:cs typeface="Garamond"/>
                <a:sym typeface="Garamond"/>
              </a:rPr>
              <a:t>Clin J Am Soc Nephrol 13: 962–969, 2018.</a:t>
            </a:r>
            <a:endParaRPr b="0" i="0" sz="1200" u="none" cap="none" strike="noStrike">
              <a:solidFill>
                <a:schemeClr val="dk1"/>
              </a:solidFill>
              <a:latin typeface="Garamond"/>
              <a:ea typeface="Garamond"/>
              <a:cs typeface="Garamond"/>
              <a:sym typeface="Garamon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2022-07-12T10:01:30Z</dcterms:created>
  <dc:creator>Rupesh Salve</dc:creator>
</cp:coreProperties>
</file>